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5" r:id="rId9"/>
    <p:sldId id="263" r:id="rId10"/>
    <p:sldId id="264"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1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uk-UA" smtClean="0"/>
              <a:t>Зразок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uk-UA" smtClean="0"/>
              <a:t>Клацніть, щоб редагувати стиль зразка підзаголовка</a:t>
            </a:r>
            <a:endParaRPr lang="en-US" dirty="0"/>
          </a:p>
        </p:txBody>
      </p:sp>
      <p:sp>
        <p:nvSpPr>
          <p:cNvPr id="4" name="Date Placeholder 3"/>
          <p:cNvSpPr>
            <a:spLocks noGrp="1"/>
          </p:cNvSpPr>
          <p:nvPr>
            <p:ph type="dt" sz="half" idx="10"/>
          </p:nvPr>
        </p:nvSpPr>
        <p:spPr/>
        <p:txBody>
          <a:bodyPr/>
          <a:lstStyle/>
          <a:p>
            <a:fld id="{28B5F90A-BE3E-415C-9BBD-83EC5F0922F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2F885B9-A675-4336-8F14-43B21099E4CF}" type="slidenum">
              <a:rPr lang="uk-UA" smtClean="0"/>
              <a:t>‹#›</a:t>
            </a:fld>
            <a:endParaRPr lang="uk-U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947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28B5F90A-BE3E-415C-9BBD-83EC5F0922F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1936789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ий заголовок і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uk-UA" smtClean="0"/>
              <a:t>Зразок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28B5F90A-BE3E-415C-9BBD-83EC5F0922F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2225813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uk-UA" smtClean="0"/>
              <a:t>Зразок заголовка</a:t>
            </a:r>
            <a:endParaRPr lang="en-US" dirty="0"/>
          </a:p>
        </p:txBody>
      </p:sp>
      <p:sp>
        <p:nvSpPr>
          <p:cNvPr id="3" name="Content Placeholder 2"/>
          <p:cNvSpPr>
            <a:spLocks noGrp="1"/>
          </p:cNvSpPr>
          <p:nvPr>
            <p:ph idx="1"/>
          </p:nvPr>
        </p:nvSpPr>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28B5F90A-BE3E-415C-9BBD-83EC5F0922F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2765087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озділу">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uk-UA" smtClean="0"/>
              <a:t>Зразок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28B5F90A-BE3E-415C-9BBD-83EC5F0922F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2F885B9-A675-4336-8F14-43B21099E4CF}" type="slidenum">
              <a:rPr lang="uk-UA" smtClean="0"/>
              <a:t>‹#›</a:t>
            </a:fld>
            <a:endParaRPr lang="uk-U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121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uk-UA" smtClean="0"/>
              <a:t>Зразок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Date Placeholder 4"/>
          <p:cNvSpPr>
            <a:spLocks noGrp="1"/>
          </p:cNvSpPr>
          <p:nvPr>
            <p:ph type="dt" sz="half" idx="10"/>
          </p:nvPr>
        </p:nvSpPr>
        <p:spPr/>
        <p:txBody>
          <a:bodyPr/>
          <a:lstStyle/>
          <a:p>
            <a:fld id="{28B5F90A-BE3E-415C-9BBD-83EC5F0922F0}" type="datetimeFigureOut">
              <a:rPr lang="uk-UA" smtClean="0"/>
              <a:t>23.12.2025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615444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uk-UA" smtClean="0"/>
              <a:t>Зразок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4" name="Content Placeholder 3"/>
          <p:cNvSpPr>
            <a:spLocks noGrp="1"/>
          </p:cNvSpPr>
          <p:nvPr>
            <p:ph sz="half" idx="2"/>
          </p:nvPr>
        </p:nvSpPr>
        <p:spPr>
          <a:xfrm>
            <a:off x="1097280" y="2582334"/>
            <a:ext cx="4937760" cy="3378200"/>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6" name="Content Placeholder 5"/>
          <p:cNvSpPr>
            <a:spLocks noGrp="1"/>
          </p:cNvSpPr>
          <p:nvPr>
            <p:ph sz="quarter" idx="4"/>
          </p:nvPr>
        </p:nvSpPr>
        <p:spPr>
          <a:xfrm>
            <a:off x="6217920" y="2582334"/>
            <a:ext cx="4937760" cy="3378200"/>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7" name="Date Placeholder 6"/>
          <p:cNvSpPr>
            <a:spLocks noGrp="1"/>
          </p:cNvSpPr>
          <p:nvPr>
            <p:ph type="dt" sz="half" idx="10"/>
          </p:nvPr>
        </p:nvSpPr>
        <p:spPr/>
        <p:txBody>
          <a:bodyPr/>
          <a:lstStyle/>
          <a:p>
            <a:fld id="{28B5F90A-BE3E-415C-9BBD-83EC5F0922F0}" type="datetimeFigureOut">
              <a:rPr lang="uk-UA" smtClean="0"/>
              <a:t>23.12.2025</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4113483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Date Placeholder 2"/>
          <p:cNvSpPr>
            <a:spLocks noGrp="1"/>
          </p:cNvSpPr>
          <p:nvPr>
            <p:ph type="dt" sz="half" idx="10"/>
          </p:nvPr>
        </p:nvSpPr>
        <p:spPr/>
        <p:txBody>
          <a:bodyPr/>
          <a:lstStyle/>
          <a:p>
            <a:fld id="{28B5F90A-BE3E-415C-9BBD-83EC5F0922F0}" type="datetimeFigureOut">
              <a:rPr lang="uk-UA" smtClean="0"/>
              <a:t>23.12.2025</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3745784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и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8B5F90A-BE3E-415C-9BBD-83EC5F0922F0}" type="datetimeFigureOut">
              <a:rPr lang="uk-UA" smtClean="0"/>
              <a:t>23.12.2025</a:t>
            </a:fld>
            <a:endParaRPr lang="uk-U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uk-UA"/>
          </a:p>
        </p:txBody>
      </p:sp>
      <p:sp>
        <p:nvSpPr>
          <p:cNvPr id="9" name="Slide Number Placeholder 8"/>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387678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Вміст із підписом">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uk-UA" smtClean="0"/>
              <a:t>Зразок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Редагувати стиль зразка тексту</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8B5F90A-BE3E-415C-9BBD-83EC5F0922F0}" type="datetimeFigureOut">
              <a:rPr lang="uk-UA" smtClean="0"/>
              <a:t>23.12.2025</a:t>
            </a:fld>
            <a:endParaRPr lang="uk-U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uk-U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2F885B9-A675-4336-8F14-43B21099E4CF}" type="slidenum">
              <a:rPr lang="uk-UA" smtClean="0"/>
              <a:t>‹#›</a:t>
            </a:fld>
            <a:endParaRPr lang="uk-UA"/>
          </a:p>
        </p:txBody>
      </p:sp>
    </p:spTree>
    <p:extLst>
      <p:ext uri="{BB962C8B-B14F-4D97-AF65-F5344CB8AC3E}">
        <p14:creationId xmlns:p14="http://schemas.microsoft.com/office/powerpoint/2010/main" val="586235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Зображення з підписом">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uk-UA" smtClean="0"/>
              <a:t>Зразок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Редагувати стиль зразка тексту</a:t>
            </a:r>
          </a:p>
        </p:txBody>
      </p:sp>
      <p:sp>
        <p:nvSpPr>
          <p:cNvPr id="5" name="Date Placeholder 4"/>
          <p:cNvSpPr>
            <a:spLocks noGrp="1"/>
          </p:cNvSpPr>
          <p:nvPr>
            <p:ph type="dt" sz="half" idx="10"/>
          </p:nvPr>
        </p:nvSpPr>
        <p:spPr/>
        <p:txBody>
          <a:bodyPr/>
          <a:lstStyle/>
          <a:p>
            <a:fld id="{28B5F90A-BE3E-415C-9BBD-83EC5F0922F0}" type="datetimeFigureOut">
              <a:rPr lang="uk-UA" smtClean="0"/>
              <a:t>23.12.2025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2F885B9-A675-4336-8F14-43B21099E4CF}" type="slidenum">
              <a:rPr lang="uk-UA" smtClean="0"/>
              <a:t>‹#›</a:t>
            </a:fld>
            <a:endParaRPr lang="uk-UA"/>
          </a:p>
        </p:txBody>
      </p:sp>
    </p:spTree>
    <p:extLst>
      <p:ext uri="{BB962C8B-B14F-4D97-AF65-F5344CB8AC3E}">
        <p14:creationId xmlns:p14="http://schemas.microsoft.com/office/powerpoint/2010/main" val="1468495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uk-UA" smtClean="0"/>
              <a:t>Зразок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8B5F90A-BE3E-415C-9BBD-83EC5F0922F0}" type="datetimeFigureOut">
              <a:rPr lang="uk-UA" smtClean="0"/>
              <a:t>23.12.2025</a:t>
            </a:fld>
            <a:endParaRPr lang="uk-U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uk-U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2F885B9-A675-4336-8F14-43B21099E4CF}" type="slidenum">
              <a:rPr lang="uk-UA" smtClean="0"/>
              <a:t>‹#›</a:t>
            </a:fld>
            <a:endParaRPr lang="uk-U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7217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uk-UA" b="1" dirty="0" smtClean="0">
                <a:solidFill>
                  <a:srgbClr val="002060"/>
                </a:solidFill>
              </a:rPr>
              <a:t>ВІЙСЬКОВИЙ ОБЛІК</a:t>
            </a:r>
            <a:endParaRPr lang="uk-UA" b="1" dirty="0">
              <a:solidFill>
                <a:srgbClr val="002060"/>
              </a:solidFill>
            </a:endParaRPr>
          </a:p>
        </p:txBody>
      </p:sp>
      <p:sp>
        <p:nvSpPr>
          <p:cNvPr id="3" name="Підзаголовок 2"/>
          <p:cNvSpPr>
            <a:spLocks noGrp="1"/>
          </p:cNvSpPr>
          <p:nvPr>
            <p:ph type="subTitle" idx="1"/>
          </p:nvPr>
        </p:nvSpPr>
        <p:spPr/>
        <p:txBody>
          <a:bodyPr/>
          <a:lstStyle/>
          <a:p>
            <a:endParaRPr lang="uk-UA" dirty="0"/>
          </a:p>
        </p:txBody>
      </p:sp>
    </p:spTree>
    <p:extLst>
      <p:ext uri="{BB962C8B-B14F-4D97-AF65-F5344CB8AC3E}">
        <p14:creationId xmlns:p14="http://schemas.microsoft.com/office/powerpoint/2010/main" val="15384712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4"/>
            <a:ext cx="10058400" cy="450244"/>
          </a:xfrm>
        </p:spPr>
        <p:txBody>
          <a:bodyPr>
            <a:normAutofit fontScale="90000"/>
          </a:bodyPr>
          <a:lstStyle/>
          <a:p>
            <a:endParaRPr lang="uk-UA" dirty="0"/>
          </a:p>
        </p:txBody>
      </p:sp>
      <p:graphicFrame>
        <p:nvGraphicFramePr>
          <p:cNvPr id="3" name="Таблиця 2"/>
          <p:cNvGraphicFramePr>
            <a:graphicFrameLocks noGrp="1"/>
          </p:cNvGraphicFramePr>
          <p:nvPr>
            <p:extLst>
              <p:ext uri="{D42A27DB-BD31-4B8C-83A1-F6EECF244321}">
                <p14:modId xmlns:p14="http://schemas.microsoft.com/office/powerpoint/2010/main" val="731750726"/>
              </p:ext>
            </p:extLst>
          </p:nvPr>
        </p:nvGraphicFramePr>
        <p:xfrm>
          <a:off x="310717" y="286608"/>
          <a:ext cx="11683014" cy="6028777"/>
        </p:xfrm>
        <a:graphic>
          <a:graphicData uri="http://schemas.openxmlformats.org/drawingml/2006/table">
            <a:tbl>
              <a:tblPr>
                <a:tableStyleId>{5C22544A-7EE6-4342-B048-85BDC9FD1C3A}</a:tableStyleId>
              </a:tblPr>
              <a:tblGrid>
                <a:gridCol w="1773275">
                  <a:extLst>
                    <a:ext uri="{9D8B030D-6E8A-4147-A177-3AD203B41FA5}">
                      <a16:colId xmlns:a16="http://schemas.microsoft.com/office/drawing/2014/main" xmlns="" val="118217817"/>
                    </a:ext>
                  </a:extLst>
                </a:gridCol>
                <a:gridCol w="1564308">
                  <a:extLst>
                    <a:ext uri="{9D8B030D-6E8A-4147-A177-3AD203B41FA5}">
                      <a16:colId xmlns:a16="http://schemas.microsoft.com/office/drawing/2014/main" xmlns="" val="1632048227"/>
                    </a:ext>
                  </a:extLst>
                </a:gridCol>
                <a:gridCol w="1356078">
                  <a:extLst>
                    <a:ext uri="{9D8B030D-6E8A-4147-A177-3AD203B41FA5}">
                      <a16:colId xmlns:a16="http://schemas.microsoft.com/office/drawing/2014/main" xmlns="" val="1090158150"/>
                    </a:ext>
                  </a:extLst>
                </a:gridCol>
                <a:gridCol w="1459825">
                  <a:extLst>
                    <a:ext uri="{9D8B030D-6E8A-4147-A177-3AD203B41FA5}">
                      <a16:colId xmlns:a16="http://schemas.microsoft.com/office/drawing/2014/main" xmlns="" val="723531518"/>
                    </a:ext>
                  </a:extLst>
                </a:gridCol>
                <a:gridCol w="1356078">
                  <a:extLst>
                    <a:ext uri="{9D8B030D-6E8A-4147-A177-3AD203B41FA5}">
                      <a16:colId xmlns:a16="http://schemas.microsoft.com/office/drawing/2014/main" xmlns="" val="1962511402"/>
                    </a:ext>
                  </a:extLst>
                </a:gridCol>
                <a:gridCol w="1356078">
                  <a:extLst>
                    <a:ext uri="{9D8B030D-6E8A-4147-A177-3AD203B41FA5}">
                      <a16:colId xmlns:a16="http://schemas.microsoft.com/office/drawing/2014/main" xmlns="" val="3219228721"/>
                    </a:ext>
                  </a:extLst>
                </a:gridCol>
                <a:gridCol w="1627765">
                  <a:extLst>
                    <a:ext uri="{9D8B030D-6E8A-4147-A177-3AD203B41FA5}">
                      <a16:colId xmlns:a16="http://schemas.microsoft.com/office/drawing/2014/main" xmlns="" val="1502651948"/>
                    </a:ext>
                  </a:extLst>
                </a:gridCol>
                <a:gridCol w="1189607">
                  <a:extLst>
                    <a:ext uri="{9D8B030D-6E8A-4147-A177-3AD203B41FA5}">
                      <a16:colId xmlns:a16="http://schemas.microsoft.com/office/drawing/2014/main" xmlns="" val="438643160"/>
                    </a:ext>
                  </a:extLst>
                </a:gridCol>
              </a:tblGrid>
              <a:tr h="2651426">
                <a:tc>
                  <a:txBody>
                    <a:bodyPr/>
                    <a:lstStyle/>
                    <a:p>
                      <a:pPr algn="ctr">
                        <a:lnSpc>
                          <a:spcPct val="107000"/>
                        </a:lnSpc>
                        <a:tabLst>
                          <a:tab pos="2637155" algn="ctr"/>
                          <a:tab pos="5274310" algn="r"/>
                        </a:tabLst>
                      </a:pPr>
                      <a:r>
                        <a:rPr lang="uk-UA" sz="1400" dirty="0">
                          <a:solidFill>
                            <a:srgbClr val="002060"/>
                          </a:solidFill>
                          <a:effectLst/>
                        </a:rPr>
                        <a:t>Адреса задекларованого (зареєстрованого) або фактичного місця проживання</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dirty="0" smtClean="0">
                          <a:solidFill>
                            <a:srgbClr val="002060"/>
                          </a:solidFill>
                          <a:effectLst/>
                        </a:rPr>
                        <a:t>Найменування </a:t>
                      </a:r>
                      <a:r>
                        <a:rPr lang="uk-UA" sz="1400" dirty="0">
                          <a:solidFill>
                            <a:srgbClr val="002060"/>
                          </a:solidFill>
                          <a:effectLst/>
                        </a:rPr>
                        <a:t>територіального центру комплектування та соціальної підтримки, органу СБУ, відповідного підрозділу розвідувального органу, в якому перебуває на військовому обліку</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dirty="0">
                          <a:solidFill>
                            <a:srgbClr val="002060"/>
                          </a:solidFill>
                          <a:effectLst/>
                        </a:rPr>
                        <a:t>Відомості про наявність  відстрочки від призову на військову службу (направлення для проходження базової військової служби)</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dirty="0">
                          <a:solidFill>
                            <a:srgbClr val="002060"/>
                          </a:solidFill>
                          <a:effectLst/>
                        </a:rPr>
                        <a:t> </a:t>
                      </a:r>
                    </a:p>
                    <a:p>
                      <a:pPr algn="ctr">
                        <a:lnSpc>
                          <a:spcPct val="107000"/>
                        </a:lnSpc>
                        <a:tabLst>
                          <a:tab pos="2637155" algn="ctr"/>
                          <a:tab pos="5274310" algn="r"/>
                        </a:tabLst>
                      </a:pPr>
                      <a:r>
                        <a:rPr lang="uk-UA" sz="1400" dirty="0">
                          <a:solidFill>
                            <a:srgbClr val="002060"/>
                          </a:solidFill>
                          <a:effectLst/>
                        </a:rPr>
                        <a:t> </a:t>
                      </a:r>
                    </a:p>
                    <a:p>
                      <a:pPr algn="ctr">
                        <a:lnSpc>
                          <a:spcPct val="107000"/>
                        </a:lnSpc>
                        <a:tabLst>
                          <a:tab pos="2637155" algn="ctr"/>
                          <a:tab pos="5274310" algn="r"/>
                        </a:tabLst>
                      </a:pPr>
                      <a:r>
                        <a:rPr lang="uk-UA" sz="1400" dirty="0">
                          <a:solidFill>
                            <a:srgbClr val="002060"/>
                          </a:solidFill>
                          <a:effectLst/>
                        </a:rPr>
                        <a:t> </a:t>
                      </a:r>
                    </a:p>
                    <a:p>
                      <a:pPr algn="ctr">
                        <a:lnSpc>
                          <a:spcPct val="107000"/>
                        </a:lnSpc>
                        <a:tabLst>
                          <a:tab pos="2637155" algn="ctr"/>
                          <a:tab pos="5274310" algn="r"/>
                        </a:tabLst>
                      </a:pPr>
                      <a:r>
                        <a:rPr lang="uk-UA" sz="1400" dirty="0">
                          <a:solidFill>
                            <a:srgbClr val="002060"/>
                          </a:solidFill>
                          <a:effectLst/>
                        </a:rPr>
                        <a:t>Відомості про перебування на спеціальному військовому обліку</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tc>
                <a:tc>
                  <a:txBody>
                    <a:bodyPr/>
                    <a:lstStyle/>
                    <a:p>
                      <a:pPr algn="ctr">
                        <a:lnSpc>
                          <a:spcPct val="107000"/>
                        </a:lnSpc>
                        <a:tabLst>
                          <a:tab pos="2637155" algn="ctr"/>
                          <a:tab pos="5274310" algn="r"/>
                        </a:tabLst>
                      </a:pPr>
                      <a:r>
                        <a:rPr lang="uk-UA" sz="1400" dirty="0">
                          <a:solidFill>
                            <a:srgbClr val="002060"/>
                          </a:solidFill>
                          <a:effectLst/>
                        </a:rPr>
                        <a:t>Відомості про проходження військової служби</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dirty="0">
                          <a:solidFill>
                            <a:srgbClr val="002060"/>
                          </a:solidFill>
                          <a:effectLst/>
                        </a:rPr>
                        <a:t>Відомості про наявність мобілізаційного розпорядження (дата видачі)</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dirty="0">
                          <a:solidFill>
                            <a:srgbClr val="002060"/>
                          </a:solidFill>
                          <a:effectLst/>
                        </a:rPr>
                        <a:t>Посада, реквізити </a:t>
                      </a:r>
                      <a:r>
                        <a:rPr lang="uk-UA" sz="1400" dirty="0" err="1">
                          <a:solidFill>
                            <a:srgbClr val="002060"/>
                          </a:solidFill>
                          <a:effectLst/>
                        </a:rPr>
                        <a:t>акта</a:t>
                      </a:r>
                      <a:r>
                        <a:rPr lang="uk-UA" sz="1400" dirty="0">
                          <a:solidFill>
                            <a:srgbClr val="002060"/>
                          </a:solidFill>
                          <a:effectLst/>
                        </a:rPr>
                        <a:t> про призначення</a:t>
                      </a:r>
                      <a:br>
                        <a:rPr lang="uk-UA" sz="1400" dirty="0">
                          <a:solidFill>
                            <a:srgbClr val="002060"/>
                          </a:solidFill>
                          <a:effectLst/>
                        </a:rPr>
                      </a:br>
                      <a:r>
                        <a:rPr lang="uk-UA" sz="1400" dirty="0">
                          <a:solidFill>
                            <a:srgbClr val="002060"/>
                          </a:solidFill>
                          <a:effectLst/>
                        </a:rPr>
                        <a:t>на посаду/ звільнення з посади</a:t>
                      </a:r>
                      <a:endParaRPr lang="uk-UA" sz="1400" dirty="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tc>
                  <a:txBody>
                    <a:bodyPr/>
                    <a:lstStyle/>
                    <a:p>
                      <a:pPr algn="ctr">
                        <a:lnSpc>
                          <a:spcPct val="107000"/>
                        </a:lnSpc>
                        <a:tabLst>
                          <a:tab pos="2637155" algn="ctr"/>
                          <a:tab pos="5274310" algn="r"/>
                        </a:tabLst>
                      </a:pPr>
                      <a:r>
                        <a:rPr lang="uk-UA" sz="1400">
                          <a:solidFill>
                            <a:srgbClr val="002060"/>
                          </a:solidFill>
                          <a:effectLst/>
                        </a:rPr>
                        <a:t>Реквізити повідомлення </a:t>
                      </a:r>
                      <a:br>
                        <a:rPr lang="uk-UA" sz="1400">
                          <a:solidFill>
                            <a:srgbClr val="002060"/>
                          </a:solidFill>
                          <a:effectLst/>
                        </a:rPr>
                      </a:br>
                      <a:r>
                        <a:rPr lang="uk-UA" sz="1400">
                          <a:solidFill>
                            <a:srgbClr val="002060"/>
                          </a:solidFill>
                          <a:effectLst/>
                        </a:rPr>
                        <a:t>про призначення на посаду/ звільнення з посади</a:t>
                      </a:r>
                      <a:endParaRPr lang="uk-UA" sz="1400">
                        <a:solidFill>
                          <a:srgbClr val="002060"/>
                        </a:solidFill>
                        <a:effectLst/>
                        <a:latin typeface="Calibri" panose="020F0502020204030204" pitchFamily="34" charset="0"/>
                        <a:cs typeface="Times New Roman" panose="02020603050405020304" pitchFamily="18" charset="0"/>
                      </a:endParaRPr>
                    </a:p>
                  </a:txBody>
                  <a:tcPr marL="32467" marR="32467" marT="0" marB="0" anchor="ctr"/>
                </a:tc>
                <a:extLst>
                  <a:ext uri="{0D108BD9-81ED-4DB2-BD59-A6C34878D82A}">
                    <a16:rowId xmlns:a16="http://schemas.microsoft.com/office/drawing/2014/main" xmlns="" val="3090206849"/>
                  </a:ext>
                </a:extLst>
              </a:tr>
              <a:tr h="211961">
                <a:tc>
                  <a:txBody>
                    <a:bodyPr/>
                    <a:lstStyle/>
                    <a:p>
                      <a:pPr algn="ctr">
                        <a:lnSpc>
                          <a:spcPct val="107000"/>
                        </a:lnSpc>
                        <a:tabLst>
                          <a:tab pos="2637155" algn="ctr"/>
                          <a:tab pos="5274310" algn="r"/>
                        </a:tabLst>
                      </a:pPr>
                      <a:r>
                        <a:rPr lang="uk-UA" sz="1400">
                          <a:solidFill>
                            <a:srgbClr val="002060"/>
                          </a:solidFill>
                          <a:effectLst/>
                        </a:rPr>
                        <a:t>11</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12</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13</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14</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tc>
                <a:tc>
                  <a:txBody>
                    <a:bodyPr/>
                    <a:lstStyle/>
                    <a:p>
                      <a:pPr algn="ctr">
                        <a:lnSpc>
                          <a:spcPct val="107000"/>
                        </a:lnSpc>
                        <a:tabLst>
                          <a:tab pos="2637155" algn="ctr"/>
                          <a:tab pos="5274310" algn="r"/>
                        </a:tabLst>
                      </a:pPr>
                      <a:r>
                        <a:rPr lang="uk-UA" sz="1400">
                          <a:solidFill>
                            <a:srgbClr val="002060"/>
                          </a:solidFill>
                          <a:effectLst/>
                        </a:rPr>
                        <a:t>15</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16</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17</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18</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extLst>
                  <a:ext uri="{0D108BD9-81ED-4DB2-BD59-A6C34878D82A}">
                    <a16:rowId xmlns:a16="http://schemas.microsoft.com/office/drawing/2014/main" xmlns="" val="1608208956"/>
                  </a:ext>
                </a:extLst>
              </a:tr>
              <a:tr h="1319699">
                <a:tc>
                  <a:txBody>
                    <a:bodyPr/>
                    <a:lstStyle/>
                    <a:p>
                      <a:pPr marL="21590" algn="l">
                        <a:lnSpc>
                          <a:spcPct val="107000"/>
                        </a:lnSpc>
                        <a:spcAft>
                          <a:spcPts val="0"/>
                        </a:spcAft>
                        <a:tabLst>
                          <a:tab pos="2637155" algn="ctr"/>
                          <a:tab pos="5274310" algn="r"/>
                        </a:tabLst>
                      </a:pPr>
                      <a:r>
                        <a:rPr lang="uk-UA" sz="1400">
                          <a:solidFill>
                            <a:srgbClr val="002060"/>
                          </a:solidFill>
                          <a:effectLst/>
                        </a:rPr>
                        <a:t>(1)Харківська область, Берестинський район, с-ще Сахновщина, вул. Завірюхи, 8</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Третій відділ Берестинського РТЦК та СП Харківської області</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 </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Бронювання, постанова №76 </a:t>
                      </a:r>
                    </a:p>
                    <a:p>
                      <a:pPr algn="ctr">
                        <a:lnSpc>
                          <a:spcPct val="107000"/>
                        </a:lnSpc>
                        <a:tabLst>
                          <a:tab pos="2637155" algn="ctr"/>
                          <a:tab pos="5274310" algn="r"/>
                        </a:tabLst>
                      </a:pPr>
                      <a:r>
                        <a:rPr lang="uk-UA" sz="1400">
                          <a:solidFill>
                            <a:srgbClr val="002060"/>
                          </a:solidFill>
                          <a:effectLst/>
                        </a:rPr>
                        <a:t>до 02.02.2026</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так</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немає</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Вчитель математики (наказ 01.03.2006 №123-к)</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 </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extLst>
                  <a:ext uri="{0D108BD9-81ED-4DB2-BD59-A6C34878D82A}">
                    <a16:rowId xmlns:a16="http://schemas.microsoft.com/office/drawing/2014/main" xmlns="" val="4102551033"/>
                  </a:ext>
                </a:extLst>
              </a:tr>
              <a:tr h="1691409">
                <a:tc>
                  <a:txBody>
                    <a:bodyPr/>
                    <a:lstStyle/>
                    <a:p>
                      <a:pPr marL="21590" algn="l">
                        <a:lnSpc>
                          <a:spcPct val="107000"/>
                        </a:lnSpc>
                        <a:spcAft>
                          <a:spcPts val="0"/>
                        </a:spcAft>
                        <a:tabLst>
                          <a:tab pos="2637155" algn="ctr"/>
                          <a:tab pos="5274310" algn="r"/>
                        </a:tabLst>
                      </a:pPr>
                      <a:r>
                        <a:rPr lang="uk-UA" sz="1400" dirty="0">
                          <a:solidFill>
                            <a:srgbClr val="002060"/>
                          </a:solidFill>
                          <a:effectLst/>
                        </a:rPr>
                        <a:t>(2) Харківська область,  </a:t>
                      </a:r>
                      <a:r>
                        <a:rPr lang="uk-UA" sz="1400" dirty="0" err="1">
                          <a:solidFill>
                            <a:srgbClr val="002060"/>
                          </a:solidFill>
                          <a:effectLst/>
                        </a:rPr>
                        <a:t>Берестинський</a:t>
                      </a:r>
                      <a:r>
                        <a:rPr lang="uk-UA" sz="1400" dirty="0">
                          <a:solidFill>
                            <a:srgbClr val="002060"/>
                          </a:solidFill>
                          <a:effectLst/>
                        </a:rPr>
                        <a:t>  район, </a:t>
                      </a:r>
                      <a:r>
                        <a:rPr lang="uk-UA" sz="1400" dirty="0" err="1">
                          <a:solidFill>
                            <a:srgbClr val="002060"/>
                          </a:solidFill>
                          <a:effectLst/>
                        </a:rPr>
                        <a:t>с.Новоолександрівка</a:t>
                      </a:r>
                      <a:r>
                        <a:rPr lang="uk-UA" sz="1400" dirty="0">
                          <a:solidFill>
                            <a:srgbClr val="002060"/>
                          </a:solidFill>
                          <a:effectLst/>
                        </a:rPr>
                        <a:t>, вул. Весела, 12</a:t>
                      </a:r>
                      <a:endParaRPr lang="uk-UA"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Третій відділ Берестинського РТЦК та СП Харківської області</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Відстрочка</a:t>
                      </a:r>
                    </a:p>
                    <a:p>
                      <a:pPr algn="ctr">
                        <a:lnSpc>
                          <a:spcPct val="107000"/>
                        </a:lnSpc>
                        <a:tabLst>
                          <a:tab pos="2637155" algn="ctr"/>
                          <a:tab pos="5274310" algn="r"/>
                        </a:tabLst>
                      </a:pPr>
                      <a:r>
                        <a:rPr lang="uk-UA" sz="1400" dirty="0" smtClean="0">
                          <a:solidFill>
                            <a:srgbClr val="002060"/>
                          </a:solidFill>
                          <a:effectLst/>
                        </a:rPr>
                        <a:t>п.2.ч.3.ст.23</a:t>
                      </a:r>
                      <a:endParaRPr lang="uk-UA" sz="1400" dirty="0">
                        <a:solidFill>
                          <a:srgbClr val="002060"/>
                        </a:solidFill>
                        <a:effectLst/>
                      </a:endParaRPr>
                    </a:p>
                    <a:p>
                      <a:pPr algn="ctr">
                        <a:lnSpc>
                          <a:spcPct val="107000"/>
                        </a:lnSpc>
                        <a:tabLst>
                          <a:tab pos="2637155" algn="ctr"/>
                          <a:tab pos="5274310" algn="r"/>
                        </a:tabLst>
                      </a:pPr>
                      <a:r>
                        <a:rPr lang="uk-UA" sz="1400" dirty="0">
                          <a:solidFill>
                            <a:srgbClr val="002060"/>
                          </a:solidFill>
                          <a:effectLst/>
                        </a:rPr>
                        <a:t>до </a:t>
                      </a:r>
                      <a:r>
                        <a:rPr lang="uk-UA" sz="1400" dirty="0" smtClean="0">
                          <a:solidFill>
                            <a:srgbClr val="002060"/>
                          </a:solidFill>
                          <a:effectLst/>
                        </a:rPr>
                        <a:t>31.12.2025</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 </a:t>
                      </a:r>
                    </a:p>
                    <a:p>
                      <a:pPr algn="ctr">
                        <a:lnSpc>
                          <a:spcPct val="107000"/>
                        </a:lnSpc>
                        <a:tabLst>
                          <a:tab pos="2637155" algn="ctr"/>
                          <a:tab pos="5274310" algn="r"/>
                        </a:tabLst>
                      </a:pPr>
                      <a:r>
                        <a:rPr lang="uk-UA" sz="1400">
                          <a:solidFill>
                            <a:srgbClr val="002060"/>
                          </a:solidFill>
                          <a:effectLst/>
                        </a:rPr>
                        <a:t> </a:t>
                      </a:r>
                    </a:p>
                    <a:p>
                      <a:pPr algn="ctr">
                        <a:lnSpc>
                          <a:spcPct val="107000"/>
                        </a:lnSpc>
                        <a:tabLst>
                          <a:tab pos="2637155" algn="ctr"/>
                          <a:tab pos="5274310" algn="r"/>
                        </a:tabLst>
                      </a:pPr>
                      <a:r>
                        <a:rPr lang="uk-UA" sz="1400">
                          <a:solidFill>
                            <a:srgbClr val="002060"/>
                          </a:solidFill>
                          <a:effectLst/>
                        </a:rPr>
                        <a:t> </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tc>
                <a:tc>
                  <a:txBody>
                    <a:bodyPr/>
                    <a:lstStyle/>
                    <a:p>
                      <a:pPr algn="ctr">
                        <a:lnSpc>
                          <a:spcPct val="107000"/>
                        </a:lnSpc>
                        <a:tabLst>
                          <a:tab pos="2637155" algn="ctr"/>
                          <a:tab pos="5274310" algn="r"/>
                        </a:tabLst>
                      </a:pPr>
                      <a:r>
                        <a:rPr lang="uk-UA" sz="1400">
                          <a:solidFill>
                            <a:srgbClr val="002060"/>
                          </a:solidFill>
                          <a:effectLst/>
                        </a:rPr>
                        <a:t>ні</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a:solidFill>
                            <a:srgbClr val="002060"/>
                          </a:solidFill>
                          <a:effectLst/>
                        </a:rPr>
                        <a:t>немає</a:t>
                      </a:r>
                      <a:endParaRPr lang="uk-UA" sz="140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algn="ctr">
                        <a:lnSpc>
                          <a:spcPct val="107000"/>
                        </a:lnSpc>
                        <a:tabLst>
                          <a:tab pos="2637155" algn="ctr"/>
                          <a:tab pos="5274310" algn="r"/>
                        </a:tabLst>
                      </a:pPr>
                      <a:r>
                        <a:rPr lang="uk-UA" sz="1400" dirty="0">
                          <a:solidFill>
                            <a:srgbClr val="002060"/>
                          </a:solidFill>
                          <a:effectLst/>
                        </a:rPr>
                        <a:t>Вчитель інформатики (наказ 15.11.2021 №130-к)</a:t>
                      </a:r>
                      <a:endParaRPr lang="uk-UA" sz="1400" dirty="0">
                        <a:solidFill>
                          <a:srgbClr val="002060"/>
                        </a:solidFill>
                        <a:effectLst/>
                        <a:latin typeface="Calibri" panose="020F0502020204030204" pitchFamily="34" charset="0"/>
                        <a:cs typeface="Times New Roman" panose="02020603050405020304" pitchFamily="18" charset="0"/>
                      </a:endParaRPr>
                    </a:p>
                  </a:txBody>
                  <a:tcPr marL="61516" marR="61516" marT="0" marB="0" anchor="ctr"/>
                </a:tc>
                <a:tc>
                  <a:txBody>
                    <a:bodyPr/>
                    <a:lstStyle/>
                    <a:p>
                      <a:pPr marL="21590" algn="l">
                        <a:lnSpc>
                          <a:spcPct val="107000"/>
                        </a:lnSpc>
                        <a:spcAft>
                          <a:spcPts val="0"/>
                        </a:spcAft>
                        <a:tabLst>
                          <a:tab pos="2637155" algn="ctr"/>
                          <a:tab pos="5274310" algn="r"/>
                        </a:tabLst>
                      </a:pPr>
                      <a:r>
                        <a:rPr lang="uk-UA" sz="1400" dirty="0">
                          <a:solidFill>
                            <a:srgbClr val="002060"/>
                          </a:solidFill>
                          <a:effectLst/>
                        </a:rPr>
                        <a:t>Повідомлення про призначення на посаду №01-12/1254 від </a:t>
                      </a:r>
                      <a:r>
                        <a:rPr lang="uk-UA" sz="1400" dirty="0" smtClean="0">
                          <a:solidFill>
                            <a:srgbClr val="002060"/>
                          </a:solidFill>
                          <a:effectLst/>
                        </a:rPr>
                        <a:t>20.11.2021</a:t>
                      </a:r>
                      <a:endParaRPr lang="uk-UA"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516" marR="61516" marT="0" marB="0" anchor="ctr"/>
                </a:tc>
                <a:extLst>
                  <a:ext uri="{0D108BD9-81ED-4DB2-BD59-A6C34878D82A}">
                    <a16:rowId xmlns:a16="http://schemas.microsoft.com/office/drawing/2014/main" xmlns="" val="1050927803"/>
                  </a:ext>
                </a:extLst>
              </a:tr>
            </a:tbl>
          </a:graphicData>
        </a:graphic>
      </p:graphicFrame>
    </p:spTree>
    <p:extLst>
      <p:ext uri="{BB962C8B-B14F-4D97-AF65-F5344CB8AC3E}">
        <p14:creationId xmlns:p14="http://schemas.microsoft.com/office/powerpoint/2010/main" val="4269738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758952"/>
            <a:ext cx="10058400" cy="554943"/>
          </a:xfrm>
        </p:spPr>
        <p:txBody>
          <a:bodyPr>
            <a:normAutofit/>
          </a:bodyPr>
          <a:lstStyle/>
          <a:p>
            <a:pPr algn="ctr"/>
            <a:r>
              <a:rPr lang="uk-UA" sz="2400" b="1" i="1" dirty="0" smtClean="0">
                <a:solidFill>
                  <a:srgbClr val="002060"/>
                </a:solidFill>
              </a:rPr>
              <a:t>Законодавство</a:t>
            </a:r>
            <a:endParaRPr lang="uk-UA" sz="2400" b="1" i="1" dirty="0">
              <a:solidFill>
                <a:srgbClr val="002060"/>
              </a:solidFill>
            </a:endParaRPr>
          </a:p>
        </p:txBody>
      </p:sp>
      <p:sp>
        <p:nvSpPr>
          <p:cNvPr id="3" name="Місце для тексту 2"/>
          <p:cNvSpPr>
            <a:spLocks noGrp="1"/>
          </p:cNvSpPr>
          <p:nvPr>
            <p:ph type="body" idx="1"/>
          </p:nvPr>
        </p:nvSpPr>
        <p:spPr>
          <a:xfrm>
            <a:off x="1097280" y="1313895"/>
            <a:ext cx="10058400" cy="4518734"/>
          </a:xfrm>
        </p:spPr>
        <p:txBody>
          <a:bodyPr>
            <a:normAutofit fontScale="92500" lnSpcReduction="10000"/>
          </a:bodyPr>
          <a:lstStyle/>
          <a:p>
            <a:pPr marL="342900" indent="-342900">
              <a:buFont typeface="Wingdings" panose="05000000000000000000" pitchFamily="2" charset="2"/>
              <a:buChar char="Ø"/>
            </a:pPr>
            <a:r>
              <a:rPr lang="uk-UA" sz="2000" dirty="0">
                <a:solidFill>
                  <a:srgbClr val="002060"/>
                </a:solidFill>
                <a:latin typeface="Times New Roman" panose="02020603050405020304" pitchFamily="18" charset="0"/>
                <a:cs typeface="Times New Roman" panose="02020603050405020304" pitchFamily="18" charset="0"/>
              </a:rPr>
              <a:t>Постанова </a:t>
            </a:r>
            <a:r>
              <a:rPr lang="uk-UA" sz="2000" dirty="0" err="1" smtClean="0">
                <a:solidFill>
                  <a:srgbClr val="002060"/>
                </a:solidFill>
                <a:latin typeface="Times New Roman" panose="02020603050405020304" pitchFamily="18" charset="0"/>
                <a:cs typeface="Times New Roman" panose="02020603050405020304" pitchFamily="18" charset="0"/>
              </a:rPr>
              <a:t>кму</a:t>
            </a:r>
            <a:r>
              <a:rPr lang="uk-UA" sz="2000" dirty="0" smtClean="0">
                <a:solidFill>
                  <a:srgbClr val="002060"/>
                </a:solidFill>
                <a:latin typeface="Times New Roman" panose="02020603050405020304" pitchFamily="18" charset="0"/>
                <a:cs typeface="Times New Roman" panose="02020603050405020304" pitchFamily="18" charset="0"/>
              </a:rPr>
              <a:t> №</a:t>
            </a:r>
            <a:r>
              <a:rPr lang="uk-UA" sz="2000" dirty="0">
                <a:solidFill>
                  <a:srgbClr val="002060"/>
                </a:solidFill>
                <a:latin typeface="Times New Roman" panose="02020603050405020304" pitchFamily="18" charset="0"/>
                <a:cs typeface="Times New Roman" panose="02020603050405020304" pitchFamily="18" charset="0"/>
              </a:rPr>
              <a:t>45 від 04.02.2015 «Про затвердження Порядку бронювання військовозобов’язаних за органами державної влади, іншими державними органами, органами місцевого самоврядування та підприємствами, установами і організаціями на період мобілізації та на воєнний стан» (із змінами постанова КМУ №</a:t>
            </a:r>
            <a:r>
              <a:rPr lang="uk-UA" sz="2000" dirty="0" smtClean="0">
                <a:solidFill>
                  <a:srgbClr val="002060"/>
                </a:solidFill>
                <a:latin typeface="Times New Roman" panose="02020603050405020304" pitchFamily="18" charset="0"/>
                <a:cs typeface="Times New Roman" panose="02020603050405020304" pitchFamily="18" charset="0"/>
              </a:rPr>
              <a:t>12 від 11.01.2018).</a:t>
            </a:r>
            <a:endParaRPr lang="uk-UA" sz="2000" dirty="0">
              <a:solidFill>
                <a:srgbClr val="002060"/>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uk-UA" sz="2000" dirty="0">
                <a:solidFill>
                  <a:srgbClr val="002060"/>
                </a:solidFill>
                <a:latin typeface="Times New Roman" panose="02020603050405020304" pitchFamily="18" charset="0"/>
                <a:cs typeface="Times New Roman" panose="02020603050405020304" pitchFamily="18" charset="0"/>
              </a:rPr>
              <a:t>Розпорядженням КМУ №493 від 18.03.2015 року затверджено перелік посад і професій військовозобов’язаних для бронювання на період мобілізації та війни. </a:t>
            </a:r>
            <a:endParaRPr lang="uk-UA" sz="2000" dirty="0" smtClean="0">
              <a:solidFill>
                <a:srgbClr val="002060"/>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uk-UA" sz="2000" dirty="0" smtClean="0">
                <a:solidFill>
                  <a:srgbClr val="002060"/>
                </a:solidFill>
                <a:latin typeface="Times New Roman" panose="02020603050405020304" pitchFamily="18" charset="0"/>
                <a:cs typeface="Times New Roman" panose="02020603050405020304" pitchFamily="18" charset="0"/>
              </a:rPr>
              <a:t>ЗАКОН УКРАЇНИ «ПРО МОБІЛІЗАЦІЙНУ ПІДГОТОВКУ ТА МОБІЛІЗАЦІЮ» №3543-</a:t>
            </a:r>
            <a:r>
              <a:rPr lang="en-US" sz="2000" dirty="0" smtClean="0">
                <a:solidFill>
                  <a:srgbClr val="002060"/>
                </a:solidFill>
                <a:latin typeface="Times New Roman" panose="02020603050405020304" pitchFamily="18" charset="0"/>
                <a:cs typeface="Times New Roman" panose="02020603050405020304" pitchFamily="18" charset="0"/>
              </a:rPr>
              <a:t>XII</a:t>
            </a:r>
            <a:r>
              <a:rPr lang="uk-UA" sz="2000" dirty="0" smtClean="0">
                <a:solidFill>
                  <a:srgbClr val="002060"/>
                </a:solidFill>
                <a:latin typeface="Times New Roman" panose="02020603050405020304" pitchFamily="18" charset="0"/>
                <a:cs typeface="Times New Roman" panose="02020603050405020304" pitchFamily="18" charset="0"/>
              </a:rPr>
              <a:t> ВІД 21.10.1993</a:t>
            </a:r>
          </a:p>
          <a:p>
            <a:pPr marL="342900" indent="-342900">
              <a:buFont typeface="Wingdings" panose="05000000000000000000" pitchFamily="2" charset="2"/>
              <a:buChar char="Ø"/>
            </a:pPr>
            <a:r>
              <a:rPr lang="uk-UA" sz="2000" dirty="0" smtClean="0">
                <a:solidFill>
                  <a:srgbClr val="002060"/>
                </a:solidFill>
                <a:latin typeface="Times New Roman" panose="02020603050405020304" pitchFamily="18" charset="0"/>
                <a:cs typeface="Times New Roman" panose="02020603050405020304" pitchFamily="18" charset="0"/>
              </a:rPr>
              <a:t>ПОСТАНОВА </a:t>
            </a:r>
            <a:r>
              <a:rPr lang="uk-UA" sz="2000" dirty="0" err="1" smtClean="0">
                <a:solidFill>
                  <a:srgbClr val="002060"/>
                </a:solidFill>
                <a:latin typeface="Times New Roman" panose="02020603050405020304" pitchFamily="18" charset="0"/>
                <a:cs typeface="Times New Roman" panose="02020603050405020304" pitchFamily="18" charset="0"/>
              </a:rPr>
              <a:t>кму</a:t>
            </a:r>
            <a:r>
              <a:rPr lang="uk-UA" sz="2000" dirty="0" smtClean="0">
                <a:solidFill>
                  <a:srgbClr val="002060"/>
                </a:solidFill>
                <a:latin typeface="Times New Roman" panose="02020603050405020304" pitchFamily="18" charset="0"/>
                <a:cs typeface="Times New Roman" panose="02020603050405020304" pitchFamily="18" charset="0"/>
              </a:rPr>
              <a:t> №76 ВІД 27.01.2023 «</a:t>
            </a:r>
            <a:r>
              <a:rPr lang="uk-UA" sz="2000" dirty="0">
                <a:solidFill>
                  <a:srgbClr val="002060"/>
                </a:solidFill>
                <a:latin typeface="Times New Roman" panose="02020603050405020304" pitchFamily="18" charset="0"/>
                <a:cs typeface="Times New Roman" panose="02020603050405020304" pitchFamily="18" charset="0"/>
              </a:rPr>
              <a:t>Деякі питання реалізації положень Закону України “Про мобілізаційну підготовку та мобілізацію” щодо бронювання військовозобов'язаних на період мобілізації та на воєнний </a:t>
            </a:r>
            <a:r>
              <a:rPr lang="uk-UA" sz="2000" dirty="0" smtClean="0">
                <a:solidFill>
                  <a:srgbClr val="002060"/>
                </a:solidFill>
                <a:latin typeface="Times New Roman" panose="02020603050405020304" pitchFamily="18" charset="0"/>
                <a:cs typeface="Times New Roman" panose="02020603050405020304" pitchFamily="18" charset="0"/>
              </a:rPr>
              <a:t>час»</a:t>
            </a:r>
            <a:endParaRPr lang="uk-UA" sz="2000" dirty="0">
              <a:solidFill>
                <a:srgbClr val="002060"/>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2338980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192306" y="758825"/>
            <a:ext cx="10210800" cy="4144869"/>
          </a:xfrm>
        </p:spPr>
        <p:txBody>
          <a:bodyPr>
            <a:normAutofit/>
          </a:bodyPr>
          <a:lstStyle/>
          <a:p>
            <a:pPr algn="just"/>
            <a:r>
              <a:rPr lang="uk-UA" sz="3100" dirty="0" smtClean="0">
                <a:solidFill>
                  <a:schemeClr val="accent3">
                    <a:lumMod val="50000"/>
                  </a:schemeClr>
                </a:solidFill>
              </a:rPr>
              <a:t>	</a:t>
            </a:r>
            <a:r>
              <a:rPr lang="uk-UA" sz="3100" dirty="0" smtClean="0">
                <a:solidFill>
                  <a:srgbClr val="002060"/>
                </a:solidFill>
              </a:rPr>
              <a:t>У </a:t>
            </a:r>
            <a:r>
              <a:rPr lang="uk-UA" sz="3100" dirty="0">
                <a:solidFill>
                  <a:srgbClr val="002060"/>
                </a:solidFill>
              </a:rPr>
              <a:t>Додатку 4 </a:t>
            </a:r>
            <a:r>
              <a:rPr lang="uk-UA" sz="3100" dirty="0" smtClean="0">
                <a:solidFill>
                  <a:srgbClr val="002060"/>
                </a:solidFill>
              </a:rPr>
              <a:t>затвердженого розпорядженням №493 </a:t>
            </a:r>
            <a:r>
              <a:rPr lang="uk-UA" sz="3100" dirty="0">
                <a:solidFill>
                  <a:srgbClr val="002060"/>
                </a:solidFill>
              </a:rPr>
              <a:t>визначено перелік посад</a:t>
            </a:r>
            <a:r>
              <a:rPr lang="uk-UA" sz="3100" b="1" dirty="0">
                <a:solidFill>
                  <a:srgbClr val="002060"/>
                </a:solidFill>
              </a:rPr>
              <a:t> </a:t>
            </a:r>
            <a:r>
              <a:rPr lang="uk-UA" sz="3100" dirty="0">
                <a:solidFill>
                  <a:srgbClr val="002060"/>
                </a:solidFill>
              </a:rPr>
              <a:t>і професій військовозобов’язаних, які підлягають бронюванню на період мобілізації та на воєнний час і працюють в МОН та на підприємствах, в установах та організаціях сфери освіти.</a:t>
            </a:r>
            <a:r>
              <a:rPr lang="uk-UA" dirty="0">
                <a:solidFill>
                  <a:srgbClr val="002060"/>
                </a:solidFill>
              </a:rPr>
              <a:t/>
            </a:r>
            <a:br>
              <a:rPr lang="uk-UA" dirty="0">
                <a:solidFill>
                  <a:srgbClr val="002060"/>
                </a:solidFill>
              </a:rPr>
            </a:br>
            <a:endParaRPr lang="uk-UA" sz="2800" dirty="0">
              <a:solidFill>
                <a:srgbClr val="002060"/>
              </a:solidFill>
            </a:endParaRPr>
          </a:p>
        </p:txBody>
      </p:sp>
    </p:spTree>
    <p:extLst>
      <p:ext uri="{BB962C8B-B14F-4D97-AF65-F5344CB8AC3E}">
        <p14:creationId xmlns:p14="http://schemas.microsoft.com/office/powerpoint/2010/main" val="3153207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graphicFrame>
        <p:nvGraphicFramePr>
          <p:cNvPr id="3" name="Таблиця 2"/>
          <p:cNvGraphicFramePr>
            <a:graphicFrameLocks noGrp="1"/>
          </p:cNvGraphicFramePr>
          <p:nvPr>
            <p:extLst>
              <p:ext uri="{D42A27DB-BD31-4B8C-83A1-F6EECF244321}">
                <p14:modId xmlns:p14="http://schemas.microsoft.com/office/powerpoint/2010/main" val="992435302"/>
              </p:ext>
            </p:extLst>
          </p:nvPr>
        </p:nvGraphicFramePr>
        <p:xfrm>
          <a:off x="307170" y="286601"/>
          <a:ext cx="11606746" cy="6092550"/>
        </p:xfrm>
        <a:graphic>
          <a:graphicData uri="http://schemas.openxmlformats.org/drawingml/2006/table">
            <a:tbl>
              <a:tblPr firstRow="1" firstCol="1" lastRow="1" lastCol="1" bandRow="1" bandCol="1">
                <a:tableStyleId>{5C22544A-7EE6-4342-B048-85BDC9FD1C3A}</a:tableStyleId>
              </a:tblPr>
              <a:tblGrid>
                <a:gridCol w="1814593">
                  <a:extLst>
                    <a:ext uri="{9D8B030D-6E8A-4147-A177-3AD203B41FA5}">
                      <a16:colId xmlns:a16="http://schemas.microsoft.com/office/drawing/2014/main" xmlns="" val="1973891692"/>
                    </a:ext>
                  </a:extLst>
                </a:gridCol>
                <a:gridCol w="1731146">
                  <a:extLst>
                    <a:ext uri="{9D8B030D-6E8A-4147-A177-3AD203B41FA5}">
                      <a16:colId xmlns:a16="http://schemas.microsoft.com/office/drawing/2014/main" xmlns="" val="2793543100"/>
                    </a:ext>
                  </a:extLst>
                </a:gridCol>
                <a:gridCol w="1118586">
                  <a:extLst>
                    <a:ext uri="{9D8B030D-6E8A-4147-A177-3AD203B41FA5}">
                      <a16:colId xmlns:a16="http://schemas.microsoft.com/office/drawing/2014/main" xmlns="" val="1635626440"/>
                    </a:ext>
                  </a:extLst>
                </a:gridCol>
                <a:gridCol w="1162975">
                  <a:extLst>
                    <a:ext uri="{9D8B030D-6E8A-4147-A177-3AD203B41FA5}">
                      <a16:colId xmlns:a16="http://schemas.microsoft.com/office/drawing/2014/main" xmlns="" val="242211913"/>
                    </a:ext>
                  </a:extLst>
                </a:gridCol>
                <a:gridCol w="1003177">
                  <a:extLst>
                    <a:ext uri="{9D8B030D-6E8A-4147-A177-3AD203B41FA5}">
                      <a16:colId xmlns:a16="http://schemas.microsoft.com/office/drawing/2014/main" xmlns="" val="3554452014"/>
                    </a:ext>
                  </a:extLst>
                </a:gridCol>
                <a:gridCol w="887767">
                  <a:extLst>
                    <a:ext uri="{9D8B030D-6E8A-4147-A177-3AD203B41FA5}">
                      <a16:colId xmlns:a16="http://schemas.microsoft.com/office/drawing/2014/main" xmlns="" val="3385221216"/>
                    </a:ext>
                  </a:extLst>
                </a:gridCol>
                <a:gridCol w="1154097">
                  <a:extLst>
                    <a:ext uri="{9D8B030D-6E8A-4147-A177-3AD203B41FA5}">
                      <a16:colId xmlns:a16="http://schemas.microsoft.com/office/drawing/2014/main" xmlns="" val="838234611"/>
                    </a:ext>
                  </a:extLst>
                </a:gridCol>
                <a:gridCol w="1003176">
                  <a:extLst>
                    <a:ext uri="{9D8B030D-6E8A-4147-A177-3AD203B41FA5}">
                      <a16:colId xmlns:a16="http://schemas.microsoft.com/office/drawing/2014/main" xmlns="" val="3639366887"/>
                    </a:ext>
                  </a:extLst>
                </a:gridCol>
                <a:gridCol w="878890">
                  <a:extLst>
                    <a:ext uri="{9D8B030D-6E8A-4147-A177-3AD203B41FA5}">
                      <a16:colId xmlns:a16="http://schemas.microsoft.com/office/drawing/2014/main" xmlns="" val="1845268562"/>
                    </a:ext>
                  </a:extLst>
                </a:gridCol>
                <a:gridCol w="781235">
                  <a:extLst>
                    <a:ext uri="{9D8B030D-6E8A-4147-A177-3AD203B41FA5}">
                      <a16:colId xmlns:a16="http://schemas.microsoft.com/office/drawing/2014/main" xmlns="" val="1282379339"/>
                    </a:ext>
                  </a:extLst>
                </a:gridCol>
                <a:gridCol w="38936">
                  <a:extLst>
                    <a:ext uri="{9D8B030D-6E8A-4147-A177-3AD203B41FA5}">
                      <a16:colId xmlns:a16="http://schemas.microsoft.com/office/drawing/2014/main" xmlns="" val="3839657876"/>
                    </a:ext>
                  </a:extLst>
                </a:gridCol>
                <a:gridCol w="32168">
                  <a:extLst>
                    <a:ext uri="{9D8B030D-6E8A-4147-A177-3AD203B41FA5}">
                      <a16:colId xmlns:a16="http://schemas.microsoft.com/office/drawing/2014/main" xmlns="" val="1237728462"/>
                    </a:ext>
                  </a:extLst>
                </a:gridCol>
              </a:tblGrid>
              <a:tr h="603190">
                <a:tc rowSpan="3">
                  <a:txBody>
                    <a:bodyPr/>
                    <a:lstStyle/>
                    <a:p>
                      <a:pPr algn="ctr">
                        <a:lnSpc>
                          <a:spcPct val="107000"/>
                        </a:lnSpc>
                        <a:spcAft>
                          <a:spcPts val="800"/>
                        </a:spcAft>
                      </a:pPr>
                      <a:r>
                        <a:rPr lang="uk-UA" sz="1600" dirty="0">
                          <a:solidFill>
                            <a:srgbClr val="002060"/>
                          </a:solidFill>
                          <a:effectLst/>
                        </a:rPr>
                        <a:t>Найменування розділу</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rowSpan="3">
                  <a:txBody>
                    <a:bodyPr/>
                    <a:lstStyle/>
                    <a:p>
                      <a:pPr algn="ctr">
                        <a:lnSpc>
                          <a:spcPct val="107000"/>
                        </a:lnSpc>
                        <a:spcAft>
                          <a:spcPts val="800"/>
                        </a:spcAft>
                      </a:pPr>
                      <a:r>
                        <a:rPr lang="uk-UA" sz="1600" dirty="0">
                          <a:solidFill>
                            <a:srgbClr val="002060"/>
                          </a:solidFill>
                          <a:effectLst/>
                        </a:rPr>
                        <a:t>Професійна</a:t>
                      </a:r>
                    </a:p>
                    <a:p>
                      <a:pPr algn="ctr">
                        <a:lnSpc>
                          <a:spcPct val="107000"/>
                        </a:lnSpc>
                        <a:spcAft>
                          <a:spcPts val="800"/>
                        </a:spcAft>
                      </a:pPr>
                      <a:r>
                        <a:rPr lang="uk-UA" sz="1600" dirty="0">
                          <a:solidFill>
                            <a:srgbClr val="002060"/>
                          </a:solidFill>
                          <a:effectLst/>
                        </a:rPr>
                        <a:t>назва робіт</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gridSpan="7">
                  <a:txBody>
                    <a:bodyPr/>
                    <a:lstStyle/>
                    <a:p>
                      <a:pPr algn="ctr">
                        <a:lnSpc>
                          <a:spcPct val="107000"/>
                        </a:lnSpc>
                        <a:spcAft>
                          <a:spcPts val="800"/>
                        </a:spcAft>
                      </a:pPr>
                      <a:r>
                        <a:rPr lang="uk-UA" sz="1600" dirty="0">
                          <a:solidFill>
                            <a:srgbClr val="002060"/>
                          </a:solidFill>
                          <a:effectLst/>
                        </a:rPr>
                        <a:t>Відстрочка від призову військовозобов’язаних</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gridSpan="2">
                  <a:txBody>
                    <a:bodyPr/>
                    <a:lstStyle/>
                    <a:p>
                      <a:pPr algn="ctr">
                        <a:lnSpc>
                          <a:spcPct val="107000"/>
                        </a:lnSpc>
                        <a:spcAft>
                          <a:spcPts val="800"/>
                        </a:spcAft>
                      </a:pPr>
                      <a:r>
                        <a:rPr lang="uk-UA" sz="1600" dirty="0">
                          <a:solidFill>
                            <a:srgbClr val="002060"/>
                          </a:solidFill>
                          <a:effectLst/>
                        </a:rPr>
                        <a:t>Примітка</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hMerge="1">
                  <a:txBody>
                    <a:bodyPr/>
                    <a:lstStyle/>
                    <a:p>
                      <a:endParaRPr lang="uk-UA"/>
                    </a:p>
                  </a:txBody>
                  <a:tcPr/>
                </a:tc>
                <a:tc>
                  <a:txBody>
                    <a:bodyPr/>
                    <a:lstStyle/>
                    <a:p>
                      <a:pPr>
                        <a:lnSpc>
                          <a:spcPct val="107000"/>
                        </a:lnSpc>
                        <a:spcAft>
                          <a:spcPts val="800"/>
                        </a:spcAft>
                      </a:pPr>
                      <a:r>
                        <a:rPr lang="uk-UA" sz="400" dirty="0">
                          <a:effectLst/>
                        </a:rPr>
                        <a:t> </a:t>
                      </a:r>
                      <a:endParaRPr lang="uk-UA" sz="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358121633"/>
                  </a:ext>
                </a:extLst>
              </a:tr>
              <a:tr h="283651">
                <a:tc vMerge="1">
                  <a:txBody>
                    <a:bodyPr/>
                    <a:lstStyle/>
                    <a:p>
                      <a:endParaRPr lang="uk-UA"/>
                    </a:p>
                  </a:txBody>
                  <a:tcPr/>
                </a:tc>
                <a:tc vMerge="1">
                  <a:txBody>
                    <a:bodyPr/>
                    <a:lstStyle/>
                    <a:p>
                      <a:endParaRPr lang="uk-UA"/>
                    </a:p>
                  </a:txBody>
                  <a:tcPr/>
                </a:tc>
                <a:tc rowSpan="2">
                  <a:txBody>
                    <a:bodyPr/>
                    <a:lstStyle/>
                    <a:p>
                      <a:pPr algn="ctr">
                        <a:lnSpc>
                          <a:spcPct val="107000"/>
                        </a:lnSpc>
                        <a:spcAft>
                          <a:spcPts val="800"/>
                        </a:spcAft>
                      </a:pPr>
                      <a:r>
                        <a:rPr lang="uk-UA" sz="1600" dirty="0">
                          <a:solidFill>
                            <a:srgbClr val="002060"/>
                          </a:solidFill>
                          <a:effectLst/>
                        </a:rPr>
                        <a:t>рядового складу</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rowSpan="2">
                  <a:txBody>
                    <a:bodyPr/>
                    <a:lstStyle/>
                    <a:p>
                      <a:pPr algn="ctr">
                        <a:lnSpc>
                          <a:spcPct val="107000"/>
                        </a:lnSpc>
                        <a:spcAft>
                          <a:spcPts val="800"/>
                        </a:spcAft>
                      </a:pPr>
                      <a:r>
                        <a:rPr lang="uk-UA" sz="1600" dirty="0">
                          <a:solidFill>
                            <a:srgbClr val="002060"/>
                          </a:solidFill>
                          <a:effectLst/>
                        </a:rPr>
                        <a:t>сержантського та старшинського складу</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gridSpan="5">
                  <a:txBody>
                    <a:bodyPr/>
                    <a:lstStyle/>
                    <a:p>
                      <a:pPr algn="ctr">
                        <a:lnSpc>
                          <a:spcPct val="107000"/>
                        </a:lnSpc>
                        <a:spcAft>
                          <a:spcPts val="800"/>
                        </a:spcAft>
                      </a:pPr>
                      <a:r>
                        <a:rPr lang="uk-UA" sz="1600" dirty="0">
                          <a:solidFill>
                            <a:srgbClr val="002060"/>
                          </a:solidFill>
                          <a:effectLst/>
                        </a:rPr>
                        <a:t>офіцерського складу</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gridSpan="2">
                  <a:txBody>
                    <a:bodyPr/>
                    <a:lstStyle/>
                    <a:p>
                      <a:pPr algn="ct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hMerge="1">
                  <a:txBody>
                    <a:bodyPr/>
                    <a:lstStyle/>
                    <a:p>
                      <a:endParaRPr lang="uk-UA"/>
                    </a:p>
                  </a:txBody>
                  <a:tcPr/>
                </a:tc>
                <a:tc>
                  <a:txBody>
                    <a:bodyPr/>
                    <a:lstStyle/>
                    <a:p>
                      <a:pPr>
                        <a:lnSpc>
                          <a:spcPct val="107000"/>
                        </a:lnSpc>
                        <a:spcAft>
                          <a:spcPts val="800"/>
                        </a:spcAft>
                      </a:pPr>
                      <a:r>
                        <a:rPr lang="uk-UA" sz="400">
                          <a:effectLst/>
                        </a:rPr>
                        <a:t> </a:t>
                      </a:r>
                      <a:endParaRPr lang="uk-UA" sz="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305817495"/>
                  </a:ext>
                </a:extLst>
              </a:tr>
              <a:tr h="1538223">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07000"/>
                        </a:lnSpc>
                        <a:spcAft>
                          <a:spcPts val="800"/>
                        </a:spcAft>
                      </a:pPr>
                      <a:r>
                        <a:rPr lang="uk-UA" sz="1600" dirty="0">
                          <a:solidFill>
                            <a:srgbClr val="002060"/>
                          </a:solidFill>
                          <a:effectLst/>
                        </a:rPr>
                        <a:t>команд-ного профілю</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a:txBody>
                    <a:bodyPr/>
                    <a:lstStyle/>
                    <a:p>
                      <a:pPr algn="ctr">
                        <a:lnSpc>
                          <a:spcPct val="107000"/>
                        </a:lnSpc>
                        <a:spcAft>
                          <a:spcPts val="800"/>
                        </a:spcAft>
                      </a:pPr>
                      <a:r>
                        <a:rPr lang="uk-UA" sz="1600" dirty="0">
                          <a:solidFill>
                            <a:srgbClr val="002060"/>
                          </a:solidFill>
                          <a:effectLst/>
                        </a:rPr>
                        <a:t>військово-облікової </a:t>
                      </a:r>
                      <a:r>
                        <a:rPr lang="uk-UA" sz="1600" dirty="0" err="1">
                          <a:solidFill>
                            <a:srgbClr val="002060"/>
                          </a:solidFill>
                          <a:effectLst/>
                        </a:rPr>
                        <a:t>спеціаль-ності</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a:txBody>
                    <a:bodyPr/>
                    <a:lstStyle/>
                    <a:p>
                      <a:pPr algn="ctr">
                        <a:lnSpc>
                          <a:spcPct val="107000"/>
                        </a:lnSpc>
                        <a:spcAft>
                          <a:spcPts val="800"/>
                        </a:spcAft>
                      </a:pPr>
                      <a:r>
                        <a:rPr lang="uk-UA" sz="1600" dirty="0">
                          <a:solidFill>
                            <a:srgbClr val="002060"/>
                          </a:solidFill>
                          <a:effectLst/>
                        </a:rPr>
                        <a:t>інженерно-технічного профілю</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a:txBody>
                    <a:bodyPr/>
                    <a:lstStyle/>
                    <a:p>
                      <a:pPr algn="ctr">
                        <a:lnSpc>
                          <a:spcPct val="107000"/>
                        </a:lnSpc>
                        <a:spcAft>
                          <a:spcPts val="800"/>
                        </a:spcAft>
                      </a:pPr>
                      <a:r>
                        <a:rPr lang="uk-UA" sz="1600" dirty="0">
                          <a:solidFill>
                            <a:srgbClr val="002060"/>
                          </a:solidFill>
                          <a:effectLst/>
                        </a:rPr>
                        <a:t>медичного та ветеринар-ного профілю</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a:txBody>
                    <a:bodyPr/>
                    <a:lstStyle/>
                    <a:p>
                      <a:pPr algn="ctr">
                        <a:lnSpc>
                          <a:spcPct val="107000"/>
                        </a:lnSpc>
                        <a:spcAft>
                          <a:spcPts val="800"/>
                        </a:spcAft>
                      </a:pPr>
                      <a:r>
                        <a:rPr lang="uk-UA" sz="1600" dirty="0">
                          <a:solidFill>
                            <a:srgbClr val="002060"/>
                          </a:solidFill>
                          <a:effectLst/>
                        </a:rPr>
                        <a:t>юридичного профілю</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gridSpan="2">
                  <a:txBody>
                    <a:bodyPr/>
                    <a:lstStyle/>
                    <a:p>
                      <a:pPr algn="ct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nchor="ctr"/>
                </a:tc>
                <a:tc hMerge="1">
                  <a:txBody>
                    <a:bodyPr/>
                    <a:lstStyle/>
                    <a:p>
                      <a:endParaRPr lang="uk-UA"/>
                    </a:p>
                  </a:txBody>
                  <a:tcPr/>
                </a:tc>
                <a:tc>
                  <a:txBody>
                    <a:bodyPr/>
                    <a:lstStyle/>
                    <a:p>
                      <a:pPr>
                        <a:lnSpc>
                          <a:spcPct val="107000"/>
                        </a:lnSpc>
                        <a:spcAft>
                          <a:spcPts val="800"/>
                        </a:spcAft>
                      </a:pPr>
                      <a:r>
                        <a:rPr lang="uk-UA" sz="400">
                          <a:effectLst/>
                        </a:rPr>
                        <a:t> </a:t>
                      </a:r>
                      <a:endParaRPr lang="uk-UA" sz="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419406473"/>
                  </a:ext>
                </a:extLst>
              </a:tr>
              <a:tr h="333938">
                <a:tc>
                  <a:txBody>
                    <a:bodyPr/>
                    <a:lstStyle/>
                    <a:p>
                      <a:pPr>
                        <a:lnSpc>
                          <a:spcPct val="107000"/>
                        </a:lnSpc>
                        <a:spcAft>
                          <a:spcPts val="800"/>
                        </a:spcAft>
                      </a:pPr>
                      <a:r>
                        <a:rPr lang="uk-UA" sz="1600">
                          <a:solidFill>
                            <a:srgbClr val="002060"/>
                          </a:solidFill>
                          <a:effectLst/>
                        </a:rPr>
                        <a:t>Розділ VІІ</a:t>
                      </a:r>
                      <a:endParaRPr lang="uk-UA"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a:txBody>
                    <a:bodyPr/>
                    <a:lstStyle/>
                    <a:p>
                      <a:pPr>
                        <a:lnSpc>
                          <a:spcPct val="107000"/>
                        </a:lnSpc>
                        <a:spcAft>
                          <a:spcPts val="800"/>
                        </a:spcAft>
                      </a:pPr>
                      <a:r>
                        <a:rPr lang="uk-UA" sz="1600" dirty="0">
                          <a:solidFill>
                            <a:srgbClr val="002060"/>
                          </a:solidFill>
                          <a:effectLst/>
                        </a:rPr>
                        <a:t>1. Директори</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gridSpan="8">
                  <a:txBody>
                    <a:bodyPr/>
                    <a:lstStyle/>
                    <a:p>
                      <a:pPr algn="ctr">
                        <a:lnSpc>
                          <a:spcPct val="107000"/>
                        </a:lnSpc>
                        <a:spcAft>
                          <a:spcPts val="800"/>
                        </a:spcAft>
                      </a:pPr>
                      <a:r>
                        <a:rPr lang="uk-UA" sz="1600" dirty="0">
                          <a:solidFill>
                            <a:srgbClr val="002060"/>
                          </a:solidFill>
                          <a:effectLst/>
                        </a:rPr>
                        <a:t>всім незалежно від військового звання, віку та військово-облікової спеціальності</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gridSpan="2">
                  <a:txBody>
                    <a:bodyPr/>
                    <a:lstStyle/>
                    <a:p>
                      <a:pPr>
                        <a:lnSpc>
                          <a:spcPct val="107000"/>
                        </a:lnSpc>
                        <a:spcAft>
                          <a:spcPts val="800"/>
                        </a:spcAft>
                      </a:pPr>
                      <a:r>
                        <a:rPr lang="uk-UA" sz="1800" dirty="0">
                          <a:effectLst/>
                        </a:rPr>
                        <a:t> </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extLst>
                  <a:ext uri="{0D108BD9-81ED-4DB2-BD59-A6C34878D82A}">
                    <a16:rowId xmlns:a16="http://schemas.microsoft.com/office/drawing/2014/main" xmlns="" val="1723928352"/>
                  </a:ext>
                </a:extLst>
              </a:tr>
              <a:tr h="1768018">
                <a:tc>
                  <a:txBody>
                    <a:bodyPr/>
                    <a:lstStyle/>
                    <a:p>
                      <a:pPr>
                        <a:lnSpc>
                          <a:spcPct val="107000"/>
                        </a:lnSpc>
                        <a:spcAft>
                          <a:spcPts val="800"/>
                        </a:spcAft>
                      </a:pPr>
                      <a:r>
                        <a:rPr lang="uk-UA" sz="1600" dirty="0">
                          <a:solidFill>
                            <a:srgbClr val="002060"/>
                          </a:solidFill>
                          <a:effectLst/>
                        </a:rPr>
                        <a:t>Загальноосвітні навчальні заклади освіти</a:t>
                      </a:r>
                      <a:r>
                        <a:rPr lang="uk-UA" sz="160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a:txBody>
                    <a:bodyPr/>
                    <a:lstStyle/>
                    <a:p>
                      <a:pPr>
                        <a:lnSpc>
                          <a:spcPct val="107000"/>
                        </a:lnSpc>
                        <a:spcAft>
                          <a:spcPts val="800"/>
                        </a:spcAft>
                      </a:pPr>
                      <a:r>
                        <a:rPr lang="uk-UA" sz="1600" dirty="0">
                          <a:solidFill>
                            <a:srgbClr val="002060"/>
                          </a:solidFill>
                          <a:effectLst/>
                        </a:rPr>
                        <a:t>2. Заступники директорів з навчальної </a:t>
                      </a:r>
                      <a:r>
                        <a:rPr lang="uk-UA" sz="1600" dirty="0" smtClean="0">
                          <a:solidFill>
                            <a:srgbClr val="002060"/>
                          </a:solidFill>
                          <a:effectLst/>
                        </a:rPr>
                        <a:t>роботи</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gridSpan="2">
                  <a:txBody>
                    <a:bodyPr/>
                    <a:lstStyle/>
                    <a:p>
                      <a:pPr algn="ctr">
                        <a:lnSpc>
                          <a:spcPct val="107000"/>
                        </a:lnSpc>
                        <a:spcAft>
                          <a:spcPts val="800"/>
                        </a:spcAft>
                      </a:pPr>
                      <a:r>
                        <a:rPr lang="uk-UA" sz="1600" dirty="0">
                          <a:solidFill>
                            <a:srgbClr val="002060"/>
                          </a:solidFill>
                          <a:effectLst/>
                        </a:rPr>
                        <a:t>всім віком понад  </a:t>
                      </a:r>
                      <a:br>
                        <a:rPr lang="uk-UA" sz="1600" dirty="0">
                          <a:solidFill>
                            <a:srgbClr val="002060"/>
                          </a:solidFill>
                          <a:effectLst/>
                        </a:rPr>
                      </a:br>
                      <a:r>
                        <a:rPr lang="uk-UA" sz="1600" dirty="0">
                          <a:solidFill>
                            <a:srgbClr val="002060"/>
                          </a:solidFill>
                          <a:effectLst/>
                        </a:rPr>
                        <a:t>35 років</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до капітана віком понад 45 років</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2">
                  <a:txBody>
                    <a:bodyPr/>
                    <a:lstStyle/>
                    <a:p>
                      <a:pPr>
                        <a:lnSpc>
                          <a:spcPct val="107000"/>
                        </a:lnSpc>
                        <a:spcAft>
                          <a:spcPts val="800"/>
                        </a:spcAft>
                      </a:pPr>
                      <a:r>
                        <a:rPr lang="uk-UA" sz="1800">
                          <a:effectLst/>
                        </a:rPr>
                        <a:t> </a:t>
                      </a:r>
                      <a:endParaRPr lang="uk-UA" sz="1800">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extLst>
                  <a:ext uri="{0D108BD9-81ED-4DB2-BD59-A6C34878D82A}">
                    <a16:rowId xmlns:a16="http://schemas.microsoft.com/office/drawing/2014/main" xmlns="" val="3570165642"/>
                  </a:ext>
                </a:extLst>
              </a:tr>
              <a:tr h="580525">
                <a:tc>
                  <a:txBody>
                    <a:bodyPr/>
                    <a:lstStyle/>
                    <a:p>
                      <a:pPr>
                        <a:lnSpc>
                          <a:spcPct val="107000"/>
                        </a:lnSpc>
                        <a:spcAft>
                          <a:spcPts val="800"/>
                        </a:spcAft>
                      </a:pPr>
                      <a:r>
                        <a:rPr lang="uk-UA" sz="1600">
                          <a:solidFill>
                            <a:srgbClr val="002060"/>
                          </a:solidFill>
                          <a:effectLst/>
                        </a:rPr>
                        <a:t> </a:t>
                      </a:r>
                      <a:endParaRPr lang="uk-UA"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a:txBody>
                    <a:bodyPr/>
                    <a:lstStyle/>
                    <a:p>
                      <a:pPr>
                        <a:lnSpc>
                          <a:spcPct val="107000"/>
                        </a:lnSpc>
                        <a:spcAft>
                          <a:spcPts val="800"/>
                        </a:spcAft>
                      </a:pPr>
                      <a:r>
                        <a:rPr lang="uk-UA" sz="1600" dirty="0">
                          <a:solidFill>
                            <a:srgbClr val="002060"/>
                          </a:solidFill>
                          <a:effectLst/>
                        </a:rPr>
                        <a:t>3. Учителі п’ятих — одинадцятих класів;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gridSpan="2">
                  <a:txBody>
                    <a:bodyPr/>
                    <a:lstStyle/>
                    <a:p>
                      <a:pPr algn="ctr">
                        <a:lnSpc>
                          <a:spcPct val="107000"/>
                        </a:lnSpc>
                        <a:spcAft>
                          <a:spcPts val="800"/>
                        </a:spcAft>
                      </a:pPr>
                      <a:r>
                        <a:rPr lang="uk-UA" sz="1600">
                          <a:solidFill>
                            <a:srgbClr val="002060"/>
                          </a:solidFill>
                          <a:effectLst/>
                        </a:rPr>
                        <a:t>всім віком понад  </a:t>
                      </a:r>
                      <a:br>
                        <a:rPr lang="uk-UA" sz="1600">
                          <a:solidFill>
                            <a:srgbClr val="002060"/>
                          </a:solidFill>
                          <a:effectLst/>
                        </a:rPr>
                      </a:br>
                      <a:r>
                        <a:rPr lang="uk-UA" sz="1600">
                          <a:solidFill>
                            <a:srgbClr val="002060"/>
                          </a:solidFill>
                          <a:effectLst/>
                        </a:rPr>
                        <a:t>35 років</a:t>
                      </a:r>
                      <a:endParaRPr lang="uk-UA"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до капітана віком понад 45 років</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2">
                  <a:txBody>
                    <a:bodyPr/>
                    <a:lstStyle/>
                    <a:p>
                      <a:pPr>
                        <a:lnSpc>
                          <a:spcPct val="107000"/>
                        </a:lnSpc>
                        <a:spcAft>
                          <a:spcPts val="800"/>
                        </a:spcAft>
                      </a:pPr>
                      <a:r>
                        <a:rPr lang="uk-UA" sz="1800" dirty="0">
                          <a:effectLst/>
                        </a:rPr>
                        <a:t> </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extLst>
                  <a:ext uri="{0D108BD9-81ED-4DB2-BD59-A6C34878D82A}">
                    <a16:rowId xmlns:a16="http://schemas.microsoft.com/office/drawing/2014/main" xmlns="" val="3709558585"/>
                  </a:ext>
                </a:extLst>
              </a:tr>
              <a:tr h="580525">
                <a:tc>
                  <a:txBody>
                    <a:bodyPr/>
                    <a:lstStyle/>
                    <a:p>
                      <a:pP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a:txBody>
                    <a:bodyPr/>
                    <a:lstStyle/>
                    <a:p>
                      <a:pPr>
                        <a:lnSpc>
                          <a:spcPct val="107000"/>
                        </a:lnSpc>
                        <a:spcAft>
                          <a:spcPts val="800"/>
                        </a:spcAft>
                      </a:pPr>
                      <a:r>
                        <a:rPr lang="uk-UA" sz="1600" dirty="0">
                          <a:solidFill>
                            <a:srgbClr val="002060"/>
                          </a:solidFill>
                          <a:effectLst/>
                        </a:rPr>
                        <a:t>4. Учителі перших — четвертих класів;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gridSpan="2">
                  <a:txBody>
                    <a:bodyPr/>
                    <a:lstStyle/>
                    <a:p>
                      <a:pPr algn="ctr">
                        <a:lnSpc>
                          <a:spcPct val="107000"/>
                        </a:lnSpc>
                        <a:spcAft>
                          <a:spcPts val="800"/>
                        </a:spcAft>
                      </a:pPr>
                      <a:r>
                        <a:rPr lang="uk-UA" sz="1600" dirty="0">
                          <a:solidFill>
                            <a:srgbClr val="002060"/>
                          </a:solidFill>
                          <a:effectLst/>
                        </a:rPr>
                        <a:t>всім віком понад  </a:t>
                      </a:r>
                      <a:br>
                        <a:rPr lang="uk-UA" sz="1600" dirty="0">
                          <a:solidFill>
                            <a:srgbClr val="002060"/>
                          </a:solidFill>
                          <a:effectLst/>
                        </a:rPr>
                      </a:br>
                      <a:r>
                        <a:rPr lang="uk-UA" sz="1600" dirty="0">
                          <a:solidFill>
                            <a:srgbClr val="002060"/>
                          </a:solidFill>
                          <a:effectLst/>
                        </a:rPr>
                        <a:t>35 років</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до капітана віком понад  45 років</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3">
                  <a:txBody>
                    <a:bodyPr/>
                    <a:lstStyle/>
                    <a:p>
                      <a:pPr algn="ctr">
                        <a:lnSpc>
                          <a:spcPct val="107000"/>
                        </a:lnSpc>
                        <a:spcAft>
                          <a:spcPts val="800"/>
                        </a:spcAft>
                      </a:pPr>
                      <a:r>
                        <a:rPr lang="uk-UA" sz="1600" dirty="0">
                          <a:solidFill>
                            <a:srgbClr val="002060"/>
                          </a:solidFill>
                          <a:effectLst/>
                        </a:rPr>
                        <a:t> </a:t>
                      </a:r>
                      <a:endParaRPr lang="uk-UA"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tc hMerge="1">
                  <a:txBody>
                    <a:bodyPr/>
                    <a:lstStyle/>
                    <a:p>
                      <a:endParaRPr lang="uk-UA"/>
                    </a:p>
                  </a:txBody>
                  <a:tcPr/>
                </a:tc>
                <a:tc gridSpan="2">
                  <a:txBody>
                    <a:bodyPr/>
                    <a:lstStyle/>
                    <a:p>
                      <a:pPr>
                        <a:lnSpc>
                          <a:spcPct val="107000"/>
                        </a:lnSpc>
                        <a:spcAft>
                          <a:spcPts val="800"/>
                        </a:spcAft>
                      </a:pPr>
                      <a:r>
                        <a:rPr lang="uk-UA" sz="1800" dirty="0">
                          <a:effectLst/>
                        </a:rPr>
                        <a:t> </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768" marR="6768" marT="0" marB="0"/>
                </a:tc>
                <a:tc hMerge="1">
                  <a:txBody>
                    <a:bodyPr/>
                    <a:lstStyle/>
                    <a:p>
                      <a:endParaRPr lang="uk-UA"/>
                    </a:p>
                  </a:txBody>
                  <a:tcPr/>
                </a:tc>
                <a:extLst>
                  <a:ext uri="{0D108BD9-81ED-4DB2-BD59-A6C34878D82A}">
                    <a16:rowId xmlns:a16="http://schemas.microsoft.com/office/drawing/2014/main" xmlns="" val="3346642129"/>
                  </a:ext>
                </a:extLst>
              </a:tr>
            </a:tbl>
          </a:graphicData>
        </a:graphic>
      </p:graphicFrame>
    </p:spTree>
    <p:extLst>
      <p:ext uri="{BB962C8B-B14F-4D97-AF65-F5344CB8AC3E}">
        <p14:creationId xmlns:p14="http://schemas.microsoft.com/office/powerpoint/2010/main" val="2580663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кутник 8"/>
          <p:cNvSpPr/>
          <p:nvPr/>
        </p:nvSpPr>
        <p:spPr>
          <a:xfrm>
            <a:off x="922829" y="923278"/>
            <a:ext cx="10777939" cy="1384995"/>
          </a:xfrm>
          <a:prstGeom prst="rect">
            <a:avLst/>
          </a:prstGeom>
        </p:spPr>
        <p:txBody>
          <a:bodyPr wrap="square">
            <a:spAutoFit/>
          </a:bodyPr>
          <a:lstStyle/>
          <a:p>
            <a:pPr algn="ctr"/>
            <a:r>
              <a:rPr lang="uk-UA" sz="1600" dirty="0" smtClean="0">
                <a:solidFill>
                  <a:srgbClr val="002060"/>
                </a:solidFill>
                <a:effectLst/>
              </a:rPr>
              <a:t>ЗВІТ</a:t>
            </a:r>
          </a:p>
          <a:p>
            <a:pPr algn="ctr">
              <a:lnSpc>
                <a:spcPct val="85000"/>
              </a:lnSpc>
            </a:pPr>
            <a:r>
              <a:rPr lang="uk-UA" sz="1600" dirty="0" smtClean="0">
                <a:solidFill>
                  <a:srgbClr val="002060"/>
                </a:solidFill>
                <a:effectLst/>
              </a:rPr>
              <a:t>про чисельність військовозобов'язаних_____________________________________________________________________, </a:t>
            </a:r>
            <a:r>
              <a:rPr lang="uk-UA" sz="1600" baseline="30000" dirty="0" smtClean="0">
                <a:solidFill>
                  <a:srgbClr val="002060"/>
                </a:solidFill>
                <a:effectLst/>
              </a:rPr>
              <a:t> </a:t>
            </a:r>
            <a:endParaRPr lang="uk-UA" sz="1600" dirty="0" smtClean="0">
              <a:solidFill>
                <a:srgbClr val="002060"/>
              </a:solidFill>
              <a:effectLst/>
            </a:endParaRPr>
          </a:p>
          <a:p>
            <a:pPr algn="ctr">
              <a:lnSpc>
                <a:spcPct val="85000"/>
              </a:lnSpc>
            </a:pPr>
            <a:r>
              <a:rPr lang="uk-UA" sz="1600" baseline="30000" dirty="0" smtClean="0">
                <a:solidFill>
                  <a:srgbClr val="002060"/>
                </a:solidFill>
                <a:effectLst/>
              </a:rPr>
              <a:t>                                                                                (найменування закладу освіти, підприємства, установи, організації)</a:t>
            </a:r>
            <a:endParaRPr lang="uk-UA" sz="1600" dirty="0" smtClean="0">
              <a:solidFill>
                <a:srgbClr val="002060"/>
              </a:solidFill>
              <a:effectLst/>
            </a:endParaRPr>
          </a:p>
          <a:p>
            <a:pPr algn="ctr">
              <a:lnSpc>
                <a:spcPct val="85000"/>
              </a:lnSpc>
            </a:pPr>
            <a:r>
              <a:rPr lang="uk-UA" sz="1600" dirty="0" smtClean="0">
                <a:solidFill>
                  <a:srgbClr val="002060"/>
                </a:solidFill>
                <a:effectLst/>
              </a:rPr>
              <a:t> </a:t>
            </a:r>
            <a:r>
              <a:rPr lang="uk-UA" sz="1600" spc="-70" dirty="0" smtClean="0">
                <a:solidFill>
                  <a:srgbClr val="002060"/>
                </a:solidFill>
                <a:effectLst/>
              </a:rPr>
              <a:t>які заброньовані  згідно з переліками посад і професій військовозобов’язаних, які підлягають бронюванню на період мобілізації та на воєнний час</a:t>
            </a:r>
            <a:r>
              <a:rPr lang="uk-UA" sz="1600" dirty="0" smtClean="0">
                <a:solidFill>
                  <a:srgbClr val="002060"/>
                </a:solidFill>
                <a:effectLst/>
              </a:rPr>
              <a:t>,</a:t>
            </a:r>
          </a:p>
          <a:p>
            <a:pPr algn="ctr">
              <a:lnSpc>
                <a:spcPct val="85000"/>
              </a:lnSpc>
            </a:pPr>
            <a:r>
              <a:rPr lang="uk-UA" sz="1600" dirty="0" smtClean="0">
                <a:solidFill>
                  <a:srgbClr val="002060"/>
                </a:solidFill>
                <a:effectLst/>
              </a:rPr>
              <a:t>станом на 1 січня </a:t>
            </a:r>
            <a:r>
              <a:rPr lang="uk-UA" sz="1600" u="sng" dirty="0" smtClean="0">
                <a:solidFill>
                  <a:srgbClr val="002060"/>
                </a:solidFill>
                <a:effectLst/>
              </a:rPr>
              <a:t>2026 року</a:t>
            </a:r>
            <a:endParaRPr lang="uk-UA" sz="1600" dirty="0">
              <a:solidFill>
                <a:srgbClr val="002060"/>
              </a:solidFill>
              <a:effectLst/>
            </a:endParaRPr>
          </a:p>
        </p:txBody>
      </p:sp>
      <p:graphicFrame>
        <p:nvGraphicFramePr>
          <p:cNvPr id="10" name="Таблиця 9"/>
          <p:cNvGraphicFramePr>
            <a:graphicFrameLocks noGrp="1"/>
          </p:cNvGraphicFramePr>
          <p:nvPr>
            <p:extLst>
              <p:ext uri="{D42A27DB-BD31-4B8C-83A1-F6EECF244321}">
                <p14:modId xmlns:p14="http://schemas.microsoft.com/office/powerpoint/2010/main" val="1641405326"/>
              </p:ext>
            </p:extLst>
          </p:nvPr>
        </p:nvGraphicFramePr>
        <p:xfrm>
          <a:off x="922828" y="2405849"/>
          <a:ext cx="10777940" cy="3956536"/>
        </p:xfrm>
        <a:graphic>
          <a:graphicData uri="http://schemas.openxmlformats.org/drawingml/2006/table">
            <a:tbl>
              <a:tblPr firstRow="1" firstCol="1" bandRow="1">
                <a:tableStyleId>{5C22544A-7EE6-4342-B048-85BDC9FD1C3A}</a:tableStyleId>
              </a:tblPr>
              <a:tblGrid>
                <a:gridCol w="3385990">
                  <a:extLst>
                    <a:ext uri="{9D8B030D-6E8A-4147-A177-3AD203B41FA5}">
                      <a16:colId xmlns:a16="http://schemas.microsoft.com/office/drawing/2014/main" xmlns="" val="787887471"/>
                    </a:ext>
                  </a:extLst>
                </a:gridCol>
                <a:gridCol w="379533">
                  <a:extLst>
                    <a:ext uri="{9D8B030D-6E8A-4147-A177-3AD203B41FA5}">
                      <a16:colId xmlns:a16="http://schemas.microsoft.com/office/drawing/2014/main" xmlns="" val="855273378"/>
                    </a:ext>
                  </a:extLst>
                </a:gridCol>
                <a:gridCol w="468951">
                  <a:extLst>
                    <a:ext uri="{9D8B030D-6E8A-4147-A177-3AD203B41FA5}">
                      <a16:colId xmlns:a16="http://schemas.microsoft.com/office/drawing/2014/main" xmlns="" val="2623332914"/>
                    </a:ext>
                  </a:extLst>
                </a:gridCol>
                <a:gridCol w="563007">
                  <a:extLst>
                    <a:ext uri="{9D8B030D-6E8A-4147-A177-3AD203B41FA5}">
                      <a16:colId xmlns:a16="http://schemas.microsoft.com/office/drawing/2014/main" xmlns="" val="2028530371"/>
                    </a:ext>
                  </a:extLst>
                </a:gridCol>
                <a:gridCol w="563007">
                  <a:extLst>
                    <a:ext uri="{9D8B030D-6E8A-4147-A177-3AD203B41FA5}">
                      <a16:colId xmlns:a16="http://schemas.microsoft.com/office/drawing/2014/main" xmlns="" val="2967046602"/>
                    </a:ext>
                  </a:extLst>
                </a:gridCol>
                <a:gridCol w="711376">
                  <a:extLst>
                    <a:ext uri="{9D8B030D-6E8A-4147-A177-3AD203B41FA5}">
                      <a16:colId xmlns:a16="http://schemas.microsoft.com/office/drawing/2014/main" xmlns="" val="1604001931"/>
                    </a:ext>
                  </a:extLst>
                </a:gridCol>
                <a:gridCol w="477562">
                  <a:extLst>
                    <a:ext uri="{9D8B030D-6E8A-4147-A177-3AD203B41FA5}">
                      <a16:colId xmlns:a16="http://schemas.microsoft.com/office/drawing/2014/main" xmlns="" val="3149752405"/>
                    </a:ext>
                  </a:extLst>
                </a:gridCol>
                <a:gridCol w="711376">
                  <a:extLst>
                    <a:ext uri="{9D8B030D-6E8A-4147-A177-3AD203B41FA5}">
                      <a16:colId xmlns:a16="http://schemas.microsoft.com/office/drawing/2014/main" xmlns="" val="1715686227"/>
                    </a:ext>
                  </a:extLst>
                </a:gridCol>
                <a:gridCol w="714688">
                  <a:extLst>
                    <a:ext uri="{9D8B030D-6E8A-4147-A177-3AD203B41FA5}">
                      <a16:colId xmlns:a16="http://schemas.microsoft.com/office/drawing/2014/main" xmlns="" val="1139064290"/>
                    </a:ext>
                  </a:extLst>
                </a:gridCol>
                <a:gridCol w="714688">
                  <a:extLst>
                    <a:ext uri="{9D8B030D-6E8A-4147-A177-3AD203B41FA5}">
                      <a16:colId xmlns:a16="http://schemas.microsoft.com/office/drawing/2014/main" xmlns="" val="4270491517"/>
                    </a:ext>
                  </a:extLst>
                </a:gridCol>
                <a:gridCol w="397417">
                  <a:extLst>
                    <a:ext uri="{9D8B030D-6E8A-4147-A177-3AD203B41FA5}">
                      <a16:colId xmlns:a16="http://schemas.microsoft.com/office/drawing/2014/main" xmlns="" val="451896374"/>
                    </a:ext>
                  </a:extLst>
                </a:gridCol>
                <a:gridCol w="563007">
                  <a:extLst>
                    <a:ext uri="{9D8B030D-6E8A-4147-A177-3AD203B41FA5}">
                      <a16:colId xmlns:a16="http://schemas.microsoft.com/office/drawing/2014/main" xmlns="" val="3413254786"/>
                    </a:ext>
                  </a:extLst>
                </a:gridCol>
                <a:gridCol w="563669">
                  <a:extLst>
                    <a:ext uri="{9D8B030D-6E8A-4147-A177-3AD203B41FA5}">
                      <a16:colId xmlns:a16="http://schemas.microsoft.com/office/drawing/2014/main" xmlns="" val="3038046902"/>
                    </a:ext>
                  </a:extLst>
                </a:gridCol>
                <a:gridCol w="563669">
                  <a:extLst>
                    <a:ext uri="{9D8B030D-6E8A-4147-A177-3AD203B41FA5}">
                      <a16:colId xmlns:a16="http://schemas.microsoft.com/office/drawing/2014/main" xmlns="" val="4289108565"/>
                    </a:ext>
                  </a:extLst>
                </a:gridCol>
              </a:tblGrid>
              <a:tr h="674702">
                <a:tc rowSpan="3">
                  <a:txBody>
                    <a:bodyPr/>
                    <a:lstStyle/>
                    <a:p>
                      <a:pPr algn="ctr">
                        <a:spcAft>
                          <a:spcPts val="0"/>
                        </a:spcAft>
                      </a:pPr>
                      <a:r>
                        <a:rPr lang="uk-UA" sz="1100" dirty="0">
                          <a:solidFill>
                            <a:srgbClr val="002060"/>
                          </a:solidFill>
                          <a:effectLst/>
                        </a:rPr>
                        <a:t>Професійна назва робіт</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rowSpan="3">
                  <a:txBody>
                    <a:bodyPr/>
                    <a:lstStyle/>
                    <a:p>
                      <a:pPr marL="71755" marR="71755" algn="ctr">
                        <a:spcAft>
                          <a:spcPts val="0"/>
                        </a:spcAft>
                      </a:pPr>
                      <a:r>
                        <a:rPr lang="uk-UA" sz="1100" dirty="0">
                          <a:solidFill>
                            <a:srgbClr val="002060"/>
                          </a:solidFill>
                          <a:effectLst/>
                        </a:rPr>
                        <a:t>Чисельність працюючих</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gridSpan="4">
                  <a:txBody>
                    <a:bodyPr/>
                    <a:lstStyle/>
                    <a:p>
                      <a:pPr algn="ctr">
                        <a:spcAft>
                          <a:spcPts val="0"/>
                        </a:spcAft>
                      </a:pPr>
                      <a:r>
                        <a:rPr lang="uk-UA" sz="1100" dirty="0">
                          <a:solidFill>
                            <a:srgbClr val="002060"/>
                          </a:solidFill>
                          <a:effectLst/>
                        </a:rPr>
                        <a:t>Чисельність військовозобов'язаних, які працюють</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hMerge="1">
                  <a:txBody>
                    <a:bodyPr/>
                    <a:lstStyle/>
                    <a:p>
                      <a:endParaRPr lang="uk-UA"/>
                    </a:p>
                  </a:txBody>
                  <a:tcPr/>
                </a:tc>
                <a:tc hMerge="1">
                  <a:txBody>
                    <a:bodyPr/>
                    <a:lstStyle/>
                    <a:p>
                      <a:endParaRPr lang="uk-UA"/>
                    </a:p>
                  </a:txBody>
                  <a:tcPr/>
                </a:tc>
                <a:tc hMerge="1">
                  <a:txBody>
                    <a:bodyPr/>
                    <a:lstStyle/>
                    <a:p>
                      <a:endParaRPr lang="uk-UA"/>
                    </a:p>
                  </a:txBody>
                  <a:tcPr/>
                </a:tc>
                <a:tc gridSpan="4">
                  <a:txBody>
                    <a:bodyPr/>
                    <a:lstStyle/>
                    <a:p>
                      <a:pPr algn="ctr">
                        <a:spcAft>
                          <a:spcPts val="0"/>
                        </a:spcAft>
                      </a:pPr>
                      <a:r>
                        <a:rPr lang="uk-UA" sz="1100">
                          <a:solidFill>
                            <a:srgbClr val="002060"/>
                          </a:solidFill>
                          <a:effectLst/>
                        </a:rPr>
                        <a:t>Кількість військовозобов'язаних, які підлягають бронюванню на період мобілізації та на воєнний час згідно з переліками посад і професій</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hMerge="1">
                  <a:txBody>
                    <a:bodyPr/>
                    <a:lstStyle/>
                    <a:p>
                      <a:endParaRPr lang="uk-UA"/>
                    </a:p>
                  </a:txBody>
                  <a:tcPr/>
                </a:tc>
                <a:tc hMerge="1">
                  <a:txBody>
                    <a:bodyPr/>
                    <a:lstStyle/>
                    <a:p>
                      <a:endParaRPr lang="uk-UA"/>
                    </a:p>
                  </a:txBody>
                  <a:tcPr/>
                </a:tc>
                <a:tc hMerge="1">
                  <a:txBody>
                    <a:bodyPr/>
                    <a:lstStyle/>
                    <a:p>
                      <a:endParaRPr lang="uk-UA"/>
                    </a:p>
                  </a:txBody>
                  <a:tcPr/>
                </a:tc>
                <a:tc gridSpan="4">
                  <a:txBody>
                    <a:bodyPr/>
                    <a:lstStyle/>
                    <a:p>
                      <a:pPr algn="ctr">
                        <a:spcAft>
                          <a:spcPts val="0"/>
                        </a:spcAft>
                      </a:pPr>
                      <a:r>
                        <a:rPr lang="uk-UA" sz="1100">
                          <a:solidFill>
                            <a:srgbClr val="002060"/>
                          </a:solidFill>
                          <a:effectLst/>
                        </a:rPr>
                        <a:t>Кількість військовозобов'язаних, які заброньовані згідно з переліками посад і професій</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hMerge="1">
                  <a:txBody>
                    <a:bodyPr/>
                    <a:lstStyle/>
                    <a:p>
                      <a:endParaRPr lang="uk-UA"/>
                    </a:p>
                  </a:txBody>
                  <a:tcP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xmlns="" val="2633356751"/>
                  </a:ext>
                </a:extLst>
              </a:tr>
              <a:tr h="194099">
                <a:tc vMerge="1">
                  <a:txBody>
                    <a:bodyPr/>
                    <a:lstStyle/>
                    <a:p>
                      <a:endParaRPr lang="uk-UA"/>
                    </a:p>
                  </a:txBody>
                  <a:tcPr/>
                </a:tc>
                <a:tc vMerge="1">
                  <a:txBody>
                    <a:bodyPr/>
                    <a:lstStyle/>
                    <a:p>
                      <a:endParaRPr lang="uk-UA"/>
                    </a:p>
                  </a:txBody>
                  <a:tcPr/>
                </a:tc>
                <a:tc rowSpan="2">
                  <a:txBody>
                    <a:bodyPr/>
                    <a:lstStyle/>
                    <a:p>
                      <a:pPr marL="71755" marR="71755" algn="ctr">
                        <a:spcAft>
                          <a:spcPts val="0"/>
                        </a:spcAft>
                      </a:pPr>
                      <a:r>
                        <a:rPr lang="uk-UA" sz="1100">
                          <a:solidFill>
                            <a:srgbClr val="002060"/>
                          </a:solidFill>
                          <a:effectLst/>
                        </a:rPr>
                        <a:t>усього</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gridSpan="3">
                  <a:txBody>
                    <a:bodyPr/>
                    <a:lstStyle/>
                    <a:p>
                      <a:pPr algn="ctr">
                        <a:spcAft>
                          <a:spcPts val="0"/>
                        </a:spcAft>
                      </a:pPr>
                      <a:r>
                        <a:rPr lang="uk-UA" sz="1100" dirty="0">
                          <a:solidFill>
                            <a:srgbClr val="002060"/>
                          </a:solidFill>
                          <a:effectLst/>
                        </a:rPr>
                        <a:t>у тому числі</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hMerge="1">
                  <a:txBody>
                    <a:bodyPr/>
                    <a:lstStyle/>
                    <a:p>
                      <a:endParaRPr lang="uk-UA"/>
                    </a:p>
                  </a:txBody>
                  <a:tcPr/>
                </a:tc>
                <a:tc hMerge="1">
                  <a:txBody>
                    <a:bodyPr/>
                    <a:lstStyle/>
                    <a:p>
                      <a:endParaRPr lang="uk-UA"/>
                    </a:p>
                  </a:txBody>
                  <a:tcPr/>
                </a:tc>
                <a:tc rowSpan="2">
                  <a:txBody>
                    <a:bodyPr/>
                    <a:lstStyle/>
                    <a:p>
                      <a:pPr marL="71755" marR="71755" algn="ctr">
                        <a:spcAft>
                          <a:spcPts val="0"/>
                        </a:spcAft>
                      </a:pPr>
                      <a:r>
                        <a:rPr lang="uk-UA" sz="1100">
                          <a:solidFill>
                            <a:srgbClr val="002060"/>
                          </a:solidFill>
                          <a:effectLst/>
                        </a:rPr>
                        <a:t>усього</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gridSpan="3">
                  <a:txBody>
                    <a:bodyPr/>
                    <a:lstStyle/>
                    <a:p>
                      <a:pPr algn="ctr">
                        <a:spcAft>
                          <a:spcPts val="0"/>
                        </a:spcAft>
                      </a:pPr>
                      <a:r>
                        <a:rPr lang="uk-UA" sz="1100">
                          <a:solidFill>
                            <a:srgbClr val="002060"/>
                          </a:solidFill>
                          <a:effectLst/>
                        </a:rPr>
                        <a:t>у тому числі</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hMerge="1">
                  <a:txBody>
                    <a:bodyPr/>
                    <a:lstStyle/>
                    <a:p>
                      <a:endParaRPr lang="uk-UA"/>
                    </a:p>
                  </a:txBody>
                  <a:tcPr/>
                </a:tc>
                <a:tc hMerge="1">
                  <a:txBody>
                    <a:bodyPr/>
                    <a:lstStyle/>
                    <a:p>
                      <a:endParaRPr lang="uk-UA"/>
                    </a:p>
                  </a:txBody>
                  <a:tcPr/>
                </a:tc>
                <a:tc rowSpan="2">
                  <a:txBody>
                    <a:bodyPr/>
                    <a:lstStyle/>
                    <a:p>
                      <a:pPr marL="71755" marR="71755" algn="ctr">
                        <a:spcAft>
                          <a:spcPts val="0"/>
                        </a:spcAft>
                      </a:pPr>
                      <a:r>
                        <a:rPr lang="uk-UA" sz="1100">
                          <a:solidFill>
                            <a:srgbClr val="002060"/>
                          </a:solidFill>
                          <a:effectLst/>
                        </a:rPr>
                        <a:t>усього</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gridSpan="3">
                  <a:txBody>
                    <a:bodyPr/>
                    <a:lstStyle/>
                    <a:p>
                      <a:pPr algn="ctr">
                        <a:spcAft>
                          <a:spcPts val="0"/>
                        </a:spcAft>
                      </a:pPr>
                      <a:r>
                        <a:rPr lang="uk-UA" sz="1100">
                          <a:solidFill>
                            <a:srgbClr val="002060"/>
                          </a:solidFill>
                          <a:effectLst/>
                        </a:rPr>
                        <a:t>у тому числі</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xmlns="" val="1013466923"/>
                  </a:ext>
                </a:extLst>
              </a:tr>
              <a:tr h="800200">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marL="71755" marR="71755" algn="ctr">
                        <a:spcAft>
                          <a:spcPts val="0"/>
                        </a:spcAft>
                      </a:pPr>
                      <a:r>
                        <a:rPr lang="uk-UA" sz="1100" spc="-80">
                          <a:solidFill>
                            <a:srgbClr val="002060"/>
                          </a:solidFill>
                          <a:effectLst/>
                        </a:rPr>
                        <a:t>офіцерського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dirty="0">
                          <a:solidFill>
                            <a:srgbClr val="002060"/>
                          </a:solidFill>
                          <a:effectLst/>
                        </a:rPr>
                        <a:t>сержантського і старшинського складу</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dirty="0">
                          <a:solidFill>
                            <a:srgbClr val="002060"/>
                          </a:solidFill>
                          <a:effectLst/>
                        </a:rPr>
                        <a:t>рядового складу</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vMerge="1">
                  <a:txBody>
                    <a:bodyPr/>
                    <a:lstStyle/>
                    <a:p>
                      <a:endParaRPr lang="uk-UA"/>
                    </a:p>
                  </a:txBody>
                  <a:tcPr/>
                </a:tc>
                <a:tc>
                  <a:txBody>
                    <a:bodyPr/>
                    <a:lstStyle/>
                    <a:p>
                      <a:pPr marL="71755" marR="71755" algn="ctr">
                        <a:spcAft>
                          <a:spcPts val="0"/>
                        </a:spcAft>
                      </a:pPr>
                      <a:r>
                        <a:rPr lang="uk-UA" sz="1100" spc="-80">
                          <a:solidFill>
                            <a:srgbClr val="002060"/>
                          </a:solidFill>
                          <a:effectLst/>
                        </a:rPr>
                        <a:t>офіцерського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a:solidFill>
                            <a:srgbClr val="002060"/>
                          </a:solidFill>
                          <a:effectLst/>
                        </a:rPr>
                        <a:t>сержантського і старшинського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a:solidFill>
                            <a:srgbClr val="002060"/>
                          </a:solidFill>
                          <a:effectLst/>
                        </a:rPr>
                        <a:t>рядового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vMerge="1">
                  <a:txBody>
                    <a:bodyPr/>
                    <a:lstStyle/>
                    <a:p>
                      <a:endParaRPr lang="uk-UA"/>
                    </a:p>
                  </a:txBody>
                  <a:tcPr/>
                </a:tc>
                <a:tc>
                  <a:txBody>
                    <a:bodyPr/>
                    <a:lstStyle/>
                    <a:p>
                      <a:pPr marL="71755" marR="71755" algn="ctr">
                        <a:spcAft>
                          <a:spcPts val="0"/>
                        </a:spcAft>
                      </a:pPr>
                      <a:r>
                        <a:rPr lang="uk-UA" sz="1100" spc="-80">
                          <a:solidFill>
                            <a:srgbClr val="002060"/>
                          </a:solidFill>
                          <a:effectLst/>
                        </a:rPr>
                        <a:t>офіцерського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a:solidFill>
                            <a:srgbClr val="002060"/>
                          </a:solidFill>
                          <a:effectLst/>
                        </a:rPr>
                        <a:t>сержантського і старшинського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ctr">
                        <a:spcAft>
                          <a:spcPts val="0"/>
                        </a:spcAft>
                      </a:pPr>
                      <a:r>
                        <a:rPr lang="uk-UA" sz="1100" spc="-80">
                          <a:solidFill>
                            <a:srgbClr val="002060"/>
                          </a:solidFill>
                          <a:effectLst/>
                        </a:rPr>
                        <a:t>рядового складу</a:t>
                      </a:r>
                      <a:endParaRPr lang="uk-UA" sz="1200">
                        <a:solidFill>
                          <a:srgbClr val="002060"/>
                        </a:solidFill>
                        <a:effectLst/>
                        <a:latin typeface="Times New Roman" panose="02020603050405020304" pitchFamily="18" charset="0"/>
                        <a:ea typeface="Times New Roman" panose="02020603050405020304" pitchFamily="18" charset="0"/>
                      </a:endParaRPr>
                    </a:p>
                  </a:txBody>
                  <a:tcPr marL="0" marR="0" marT="0" marB="0" vert="vert270" anchor="ctr"/>
                </a:tc>
                <a:extLst>
                  <a:ext uri="{0D108BD9-81ED-4DB2-BD59-A6C34878D82A}">
                    <a16:rowId xmlns:a16="http://schemas.microsoft.com/office/drawing/2014/main" xmlns="" val="2256451445"/>
                  </a:ext>
                </a:extLst>
              </a:tr>
              <a:tr h="154540">
                <a:tc>
                  <a:txBody>
                    <a:bodyPr/>
                    <a:lstStyle/>
                    <a:p>
                      <a:pPr>
                        <a:lnSpc>
                          <a:spcPct val="95000"/>
                        </a:lnSpc>
                        <a:spcAft>
                          <a:spcPts val="0"/>
                        </a:spcAft>
                      </a:pPr>
                      <a:r>
                        <a:rPr lang="uk-UA" sz="1100">
                          <a:solidFill>
                            <a:srgbClr val="002060"/>
                          </a:solidFill>
                          <a:effectLst/>
                        </a:rPr>
                        <a:t>Керівники, менеджери (управителі)</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2059135911"/>
                  </a:ext>
                </a:extLst>
              </a:tr>
              <a:tr h="155279">
                <a:tc>
                  <a:txBody>
                    <a:bodyPr/>
                    <a:lstStyle/>
                    <a:p>
                      <a:pPr>
                        <a:lnSpc>
                          <a:spcPct val="95000"/>
                        </a:lnSpc>
                        <a:spcAft>
                          <a:spcPts val="0"/>
                        </a:spcAft>
                      </a:pPr>
                      <a:r>
                        <a:rPr lang="uk-UA" sz="1100">
                          <a:solidFill>
                            <a:srgbClr val="002060"/>
                          </a:solidFill>
                          <a:effectLst/>
                        </a:rPr>
                        <a:t>Професіонали</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1725319137"/>
                  </a:ext>
                </a:extLst>
              </a:tr>
              <a:tr h="154540">
                <a:tc>
                  <a:txBody>
                    <a:bodyPr/>
                    <a:lstStyle/>
                    <a:p>
                      <a:pPr>
                        <a:lnSpc>
                          <a:spcPct val="95000"/>
                        </a:lnSpc>
                        <a:spcAft>
                          <a:spcPts val="0"/>
                        </a:spcAft>
                      </a:pPr>
                      <a:r>
                        <a:rPr lang="uk-UA" sz="1100">
                          <a:solidFill>
                            <a:srgbClr val="002060"/>
                          </a:solidFill>
                          <a:effectLst/>
                        </a:rPr>
                        <a:t>Фахівці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1485974029"/>
                  </a:ext>
                </a:extLst>
              </a:tr>
              <a:tr h="154540">
                <a:tc>
                  <a:txBody>
                    <a:bodyPr/>
                    <a:lstStyle/>
                    <a:p>
                      <a:pPr>
                        <a:lnSpc>
                          <a:spcPct val="95000"/>
                        </a:lnSpc>
                        <a:spcAft>
                          <a:spcPts val="0"/>
                        </a:spcAft>
                      </a:pPr>
                      <a:r>
                        <a:rPr lang="uk-UA" sz="1100">
                          <a:solidFill>
                            <a:srgbClr val="002060"/>
                          </a:solidFill>
                          <a:effectLst/>
                        </a:rPr>
                        <a:t>Технічні службовці</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892797330"/>
                  </a:ext>
                </a:extLst>
              </a:tr>
              <a:tr h="154540">
                <a:tc>
                  <a:txBody>
                    <a:bodyPr/>
                    <a:lstStyle/>
                    <a:p>
                      <a:pPr>
                        <a:lnSpc>
                          <a:spcPct val="95000"/>
                        </a:lnSpc>
                        <a:spcAft>
                          <a:spcPts val="0"/>
                        </a:spcAft>
                      </a:pPr>
                      <a:r>
                        <a:rPr lang="uk-UA" sz="1100">
                          <a:solidFill>
                            <a:srgbClr val="002060"/>
                          </a:solidFill>
                          <a:effectLst/>
                        </a:rPr>
                        <a:t>Працівники сфери торгівлі та послуг</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547593281"/>
                  </a:ext>
                </a:extLst>
              </a:tr>
              <a:tr h="383269">
                <a:tc>
                  <a:txBody>
                    <a:bodyPr/>
                    <a:lstStyle/>
                    <a:p>
                      <a:pPr>
                        <a:lnSpc>
                          <a:spcPct val="95000"/>
                        </a:lnSpc>
                        <a:spcAft>
                          <a:spcPts val="0"/>
                        </a:spcAft>
                      </a:pPr>
                      <a:r>
                        <a:rPr lang="uk-UA" sz="1100">
                          <a:solidFill>
                            <a:srgbClr val="002060"/>
                          </a:solidFill>
                          <a:effectLst/>
                        </a:rPr>
                        <a:t>Кваліфіковані робітники сільського та лісового господарства, риборозведення та рибальства</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2935179438"/>
                  </a:ext>
                </a:extLst>
              </a:tr>
              <a:tr h="171300">
                <a:tc>
                  <a:txBody>
                    <a:bodyPr/>
                    <a:lstStyle/>
                    <a:p>
                      <a:pPr>
                        <a:lnSpc>
                          <a:spcPct val="95000"/>
                        </a:lnSpc>
                        <a:spcAft>
                          <a:spcPts val="0"/>
                        </a:spcAft>
                      </a:pPr>
                      <a:r>
                        <a:rPr lang="uk-UA" sz="1100">
                          <a:solidFill>
                            <a:srgbClr val="002060"/>
                          </a:solidFill>
                          <a:effectLst/>
                        </a:rPr>
                        <a:t>Кваліфіковані робітники з інструментом</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3961036283"/>
                  </a:ext>
                </a:extLst>
              </a:tr>
              <a:tr h="618160">
                <a:tc>
                  <a:txBody>
                    <a:bodyPr/>
                    <a:lstStyle/>
                    <a:p>
                      <a:pPr>
                        <a:lnSpc>
                          <a:spcPct val="95000"/>
                        </a:lnSpc>
                        <a:spcAft>
                          <a:spcPts val="0"/>
                        </a:spcAft>
                      </a:pPr>
                      <a:r>
                        <a:rPr lang="uk-UA" sz="1100">
                          <a:solidFill>
                            <a:srgbClr val="002060"/>
                          </a:solidFill>
                          <a:effectLst/>
                        </a:rPr>
                        <a:t>Робітники з обслуговування,  експлуатації та  контролювання за роботою технологічного устаткування, складання устаткування та машин</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3906064257"/>
                  </a:ext>
                </a:extLst>
              </a:tr>
              <a:tr h="156512">
                <a:tc>
                  <a:txBody>
                    <a:bodyPr/>
                    <a:lstStyle/>
                    <a:p>
                      <a:pPr>
                        <a:lnSpc>
                          <a:spcPct val="95000"/>
                        </a:lnSpc>
                        <a:spcAft>
                          <a:spcPts val="0"/>
                        </a:spcAft>
                      </a:pPr>
                      <a:r>
                        <a:rPr lang="uk-UA" sz="1100">
                          <a:solidFill>
                            <a:srgbClr val="002060"/>
                          </a:solidFill>
                          <a:effectLst/>
                        </a:rPr>
                        <a:t>Найпростіші професії</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1526125220"/>
                  </a:ext>
                </a:extLst>
              </a:tr>
              <a:tr h="157744">
                <a:tc>
                  <a:txBody>
                    <a:bodyPr/>
                    <a:lstStyle/>
                    <a:p>
                      <a:pPr>
                        <a:lnSpc>
                          <a:spcPct val="95000"/>
                        </a:lnSpc>
                        <a:spcAft>
                          <a:spcPts val="0"/>
                        </a:spcAft>
                      </a:pPr>
                      <a:r>
                        <a:rPr lang="uk-UA" sz="1100">
                          <a:solidFill>
                            <a:srgbClr val="002060"/>
                          </a:solidFill>
                          <a:effectLst/>
                        </a:rPr>
                        <a:t>Усього</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ctr"/>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nchor="b"/>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a:solidFill>
                            <a:srgbClr val="002060"/>
                          </a:solidFill>
                          <a:effectLst/>
                        </a:rPr>
                        <a:t> </a:t>
                      </a:r>
                      <a:endParaRPr lang="uk-UA" sz="1200">
                        <a:solidFill>
                          <a:srgbClr val="002060"/>
                        </a:solidFill>
                        <a:effectLst/>
                        <a:latin typeface="Times New Roman" panose="02020603050405020304" pitchFamily="18" charset="0"/>
                        <a:ea typeface="Times New Roman" panose="02020603050405020304" pitchFamily="18" charset="0"/>
                      </a:endParaRPr>
                    </a:p>
                  </a:txBody>
                  <a:tcPr marL="66548" marR="66548" marT="0" marB="0"/>
                </a:tc>
                <a:tc>
                  <a:txBody>
                    <a:bodyPr/>
                    <a:lstStyle/>
                    <a:p>
                      <a:pPr>
                        <a:lnSpc>
                          <a:spcPct val="95000"/>
                        </a:lnSpc>
                        <a:spcAft>
                          <a:spcPts val="0"/>
                        </a:spcAft>
                      </a:pPr>
                      <a:r>
                        <a:rPr lang="uk-UA" sz="1100" dirty="0">
                          <a:solidFill>
                            <a:srgbClr val="002060"/>
                          </a:solidFill>
                          <a:effectLst/>
                        </a:rPr>
                        <a:t> </a:t>
                      </a:r>
                      <a:endParaRPr lang="uk-UA" sz="1200" dirty="0">
                        <a:solidFill>
                          <a:srgbClr val="002060"/>
                        </a:solidFill>
                        <a:effectLst/>
                        <a:latin typeface="Times New Roman" panose="02020603050405020304" pitchFamily="18" charset="0"/>
                        <a:ea typeface="Times New Roman" panose="02020603050405020304" pitchFamily="18" charset="0"/>
                      </a:endParaRPr>
                    </a:p>
                  </a:txBody>
                  <a:tcPr marL="66548" marR="66548" marT="0" marB="0"/>
                </a:tc>
                <a:extLst>
                  <a:ext uri="{0D108BD9-81ED-4DB2-BD59-A6C34878D82A}">
                    <a16:rowId xmlns:a16="http://schemas.microsoft.com/office/drawing/2014/main" xmlns="" val="368788510"/>
                  </a:ext>
                </a:extLst>
              </a:tr>
            </a:tbl>
          </a:graphicData>
        </a:graphic>
      </p:graphicFrame>
    </p:spTree>
    <p:extLst>
      <p:ext uri="{BB962C8B-B14F-4D97-AF65-F5344CB8AC3E}">
        <p14:creationId xmlns:p14="http://schemas.microsoft.com/office/powerpoint/2010/main" val="26026467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4"/>
            <a:ext cx="10058400" cy="450244"/>
          </a:xfrm>
        </p:spPr>
        <p:txBody>
          <a:bodyPr>
            <a:normAutofit/>
          </a:bodyPr>
          <a:lstStyle/>
          <a:p>
            <a:pPr algn="ctr"/>
            <a:r>
              <a:rPr lang="uk-UA" sz="2000" dirty="0">
                <a:solidFill>
                  <a:srgbClr val="002060"/>
                </a:solidFill>
                <a:latin typeface="Times New Roman" panose="02020603050405020304" pitchFamily="18" charset="0"/>
                <a:cs typeface="Times New Roman" panose="02020603050405020304" pitchFamily="18" charset="0"/>
              </a:rPr>
              <a:t>ЗУ «Про мобілізаційну підготовку та мобілізацію» </a:t>
            </a:r>
          </a:p>
        </p:txBody>
      </p:sp>
      <p:sp>
        <p:nvSpPr>
          <p:cNvPr id="3" name="Прямокутник 2"/>
          <p:cNvSpPr/>
          <p:nvPr/>
        </p:nvSpPr>
        <p:spPr>
          <a:xfrm>
            <a:off x="1097280" y="909336"/>
            <a:ext cx="10058400" cy="4242956"/>
          </a:xfrm>
          <a:prstGeom prst="rect">
            <a:avLst/>
          </a:prstGeom>
        </p:spPr>
        <p:txBody>
          <a:bodyPr wrap="square">
            <a:spAutoFit/>
          </a:bodyPr>
          <a:lstStyle/>
          <a:p>
            <a:pPr indent="449580" algn="just">
              <a:lnSpc>
                <a:spcPct val="107000"/>
              </a:lnSpc>
              <a:spcAft>
                <a:spcPts val="80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Стаття 23. Відстрочка від призову на військову службу під час мобілізації.</a:t>
            </a:r>
            <a:endParaRPr lang="uk-UA" sz="2000" dirty="0">
              <a:solidFill>
                <a:srgbClr val="002060"/>
              </a:solidFill>
              <a:ea typeface="Calibri" panose="020F0502020204030204" pitchFamily="34" charset="0"/>
              <a:cs typeface="Times New Roman" panose="02020603050405020304" pitchFamily="18" charset="0"/>
            </a:endParaRPr>
          </a:p>
          <a:p>
            <a:pPr marL="342900" indent="-342900" algn="just">
              <a:lnSpc>
                <a:spcPct val="107000"/>
              </a:lnSpc>
              <a:spcAft>
                <a:spcPts val="0"/>
              </a:spcAft>
              <a:buAutoNum type="arabicPeriod"/>
            </a:pPr>
            <a:r>
              <a:rPr lang="uk-UA" sz="20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Не </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підлягають призову на військову службу під час мобілізації військовозобов’язані</a:t>
            </a:r>
            <a:r>
              <a:rPr lang="uk-UA" sz="20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just">
              <a:lnSpc>
                <a:spcPct val="107000"/>
              </a:lnSpc>
              <a:spcAft>
                <a:spcPts val="0"/>
              </a:spcAft>
              <a:buAutoNum type="arabicPeriod"/>
            </a:pPr>
            <a:endParaRPr lang="uk-UA" sz="2000" dirty="0">
              <a:solidFill>
                <a:srgbClr val="002060"/>
              </a:solidFill>
              <a:ea typeface="Calibri" panose="020F0502020204030204" pitchFamily="34" charset="0"/>
              <a:cs typeface="Times New Roman" panose="02020603050405020304" pitchFamily="18" charset="0"/>
            </a:endParaRPr>
          </a:p>
          <a:p>
            <a:pPr indent="449580" algn="just">
              <a:lnSpc>
                <a:spcPct val="107000"/>
              </a:lnSpc>
              <a:spcAft>
                <a:spcPts val="80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1) </a:t>
            </a:r>
            <a:r>
              <a:rPr lang="uk-UA"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заброньовані</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на період мобілізації та на воєнний час за органами державної влади, іншими державними органами, органами місцевого самоврядування, а також за підприємствами, установами і організаціями в порядку, встановленому Кабінетом Міністрів України, і перебувають на спеціальному військовому обліку;</a:t>
            </a:r>
            <a:endParaRPr lang="uk-UA" sz="2000" dirty="0">
              <a:solidFill>
                <a:srgbClr val="002060"/>
              </a:solidFill>
              <a:ea typeface="Calibri" panose="020F0502020204030204" pitchFamily="34" charset="0"/>
              <a:cs typeface="Times New Roman" panose="02020603050405020304" pitchFamily="18" charset="0"/>
            </a:endParaRPr>
          </a:p>
          <a:p>
            <a:pPr indent="449580" algn="just">
              <a:lnSpc>
                <a:spcPct val="107000"/>
              </a:lnSpc>
              <a:spcAft>
                <a:spcPts val="80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 </a:t>
            </a:r>
            <a:r>
              <a:rPr lang="uk-UA"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визнані в установленому порядку особами з інвалідністю або відповідно до висновку військово-лікарської комісії тимчасово непридатними до військової служби за станом здоров’я на термін 6-12 місяців (з наступним проходженням військово-лікарської комісії</a:t>
            </a:r>
            <a:r>
              <a:rPr lang="uk-UA" sz="20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p>
          <a:p>
            <a:pPr indent="449580" algn="just">
              <a:lnSpc>
                <a:spcPct val="107000"/>
              </a:lnSpc>
              <a:spcAft>
                <a:spcPts val="800"/>
              </a:spcAft>
            </a:pPr>
            <a:endParaRPr lang="uk-UA" sz="1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7087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10058400" cy="396978"/>
          </a:xfrm>
        </p:spPr>
        <p:txBody>
          <a:bodyPr>
            <a:normAutofit/>
          </a:bodyPr>
          <a:lstStyle/>
          <a:p>
            <a:pPr algn="ctr"/>
            <a:r>
              <a:rPr lang="uk-UA" sz="2000" dirty="0">
                <a:solidFill>
                  <a:srgbClr val="002060"/>
                </a:solidFill>
                <a:latin typeface="Times New Roman" panose="02020603050405020304" pitchFamily="18" charset="0"/>
                <a:cs typeface="Times New Roman" panose="02020603050405020304" pitchFamily="18" charset="0"/>
              </a:rPr>
              <a:t>ЗУ «Про мобілізаційну підготовку та мобілізацію» </a:t>
            </a:r>
          </a:p>
        </p:txBody>
      </p:sp>
      <p:sp>
        <p:nvSpPr>
          <p:cNvPr id="3" name="Прямокутник 2"/>
          <p:cNvSpPr/>
          <p:nvPr/>
        </p:nvSpPr>
        <p:spPr>
          <a:xfrm>
            <a:off x="1097280" y="1308291"/>
            <a:ext cx="10058400" cy="3039935"/>
          </a:xfrm>
          <a:prstGeom prst="rect">
            <a:avLst/>
          </a:prstGeom>
        </p:spPr>
        <p:txBody>
          <a:bodyPr wrap="square">
            <a:spAutoFit/>
          </a:bodyPr>
          <a:lstStyle/>
          <a:p>
            <a:pPr marL="449580" algn="just">
              <a:lnSpc>
                <a:spcPct val="107000"/>
              </a:lnSpc>
              <a:spcAft>
                <a:spcPts val="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3. Призову на військову службу під час мобілізації, на особливий період не </a:t>
            </a:r>
            <a:r>
              <a:rPr lang="uk-UA" sz="20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підлягають </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також:</a:t>
            </a:r>
            <a:r>
              <a:rPr lang="uk-UA" sz="2000" dirty="0">
                <a:solidFill>
                  <a:srgbClr val="002060"/>
                </a:solidFill>
                <a:ea typeface="Calibri" panose="020F0502020204030204" pitchFamily="34" charset="0"/>
                <a:cs typeface="Times New Roman" panose="02020603050405020304" pitchFamily="18" charset="0"/>
              </a:rPr>
              <a:t> </a:t>
            </a:r>
          </a:p>
          <a:p>
            <a:pPr algn="just">
              <a:lnSpc>
                <a:spcPct val="107000"/>
              </a:lnSpc>
              <a:spcAft>
                <a:spcPts val="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solidFill>
                <a:srgbClr val="002060"/>
              </a:solidFill>
              <a:ea typeface="Calibri" panose="020F0502020204030204" pitchFamily="34" charset="0"/>
              <a:cs typeface="Times New Roman" panose="02020603050405020304" pitchFamily="18" charset="0"/>
            </a:endParaRPr>
          </a:p>
          <a:p>
            <a:pPr indent="449580" algn="just">
              <a:lnSpc>
                <a:spcPct val="107000"/>
              </a:lnSpc>
              <a:spcAft>
                <a:spcPts val="80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 наукові і науково-педагогічні працівники закладів вищої та фахової </a:t>
            </a:r>
            <a:r>
              <a:rPr lang="uk-UA" sz="20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передвищої</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освіти, наукових установ та організацій, які мають науковий ступінь, і </a:t>
            </a:r>
            <a:r>
              <a:rPr lang="uk-UA"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педагогічні працівники </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закладів фахової </a:t>
            </a:r>
            <a:r>
              <a:rPr lang="uk-UA" sz="20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передвищої</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освіти, професійної освіти, </a:t>
            </a:r>
            <a:r>
              <a:rPr lang="uk-UA"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закладів загальної середньої освіти, за умови що вони працюють відповідно у закладах </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вищої чи фахової </a:t>
            </a:r>
            <a:r>
              <a:rPr lang="uk-UA" sz="20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передвищої</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освіти, наукових установах та організаціях, закладах професійної чи </a:t>
            </a:r>
            <a:r>
              <a:rPr lang="uk-UA"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загальної середньої освіти за основним місцем роботи не менш як на 0,75 </a:t>
            </a:r>
            <a:r>
              <a:rPr lang="uk-UA" sz="20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ставки</a:t>
            </a:r>
            <a:endParaRPr lang="uk-UA" sz="20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7751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4"/>
            <a:ext cx="10058400" cy="396978"/>
          </a:xfrm>
        </p:spPr>
        <p:txBody>
          <a:bodyPr>
            <a:normAutofit/>
          </a:bodyPr>
          <a:lstStyle/>
          <a:p>
            <a:pPr algn="ctr"/>
            <a:r>
              <a:rPr lang="uk-UA" sz="2000" dirty="0" smtClean="0">
                <a:solidFill>
                  <a:srgbClr val="002060"/>
                </a:solidFill>
                <a:latin typeface="Times New Roman" panose="02020603050405020304" pitchFamily="18" charset="0"/>
                <a:cs typeface="Times New Roman" panose="02020603050405020304" pitchFamily="18" charset="0"/>
              </a:rPr>
              <a:t>ВЕДЕННЯ ВІЙСЬКОВОГО ОБЛІКУ</a:t>
            </a:r>
            <a:endParaRPr lang="uk-UA" sz="2000" dirty="0">
              <a:solidFill>
                <a:srgbClr val="002060"/>
              </a:solidFill>
              <a:latin typeface="Times New Roman" panose="02020603050405020304" pitchFamily="18" charset="0"/>
              <a:cs typeface="Times New Roman" panose="02020603050405020304" pitchFamily="18" charset="0"/>
            </a:endParaRPr>
          </a:p>
        </p:txBody>
      </p:sp>
      <p:sp>
        <p:nvSpPr>
          <p:cNvPr id="3" name="Прямокутник 2"/>
          <p:cNvSpPr/>
          <p:nvPr/>
        </p:nvSpPr>
        <p:spPr>
          <a:xfrm>
            <a:off x="1097280" y="1736357"/>
            <a:ext cx="10470324" cy="2397579"/>
          </a:xfrm>
          <a:prstGeom prst="rect">
            <a:avLst/>
          </a:prstGeom>
        </p:spPr>
        <p:txBody>
          <a:bodyPr wrap="square">
            <a:spAutoFit/>
          </a:bodyPr>
          <a:lstStyle/>
          <a:p>
            <a:pPr indent="449580" algn="just">
              <a:lnSpc>
                <a:spcPct val="107000"/>
              </a:lnSpc>
              <a:spcAft>
                <a:spcPts val="800"/>
              </a:spcAft>
            </a:pP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Згідно постанови КМУ «Про затвердження Порядку організації та ведення військового обліку призовників, військовозобов’язаних та резервістів» №1487 від 30.12.2022 року щороку до 25 січня  (станом на 01 січня) підписуються  керівником та особою, відповідальною за ведення військового обліку, списки персонального військового обліку (додаток 5). Постановою КМУ «Про внесення до деяких</a:t>
            </a:r>
            <a:r>
              <a:rPr lang="uk-UA" sz="2000" b="1" dirty="0">
                <a:solidFill>
                  <a:srgbClr val="002060"/>
                </a:solidFill>
                <a:ea typeface="Calibri" panose="020F0502020204030204" pitchFamily="34" charset="0"/>
                <a:cs typeface="Times New Roman" panose="02020603050405020304" pitchFamily="18" charset="0"/>
              </a:rPr>
              <a:t> </a:t>
            </a:r>
            <a:r>
              <a:rPr lang="uk-UA"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постанов Кабінету Міністрів України змін щодо окремих питань ведення військового обліку та призову громадян під час мобілізації» №916 від 30.07.2025 року були внесені зміни до додатку 5.</a:t>
            </a:r>
            <a:endParaRPr lang="uk-UA" sz="20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501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7151" y="286603"/>
            <a:ext cx="11354537" cy="681063"/>
          </a:xfrm>
        </p:spPr>
        <p:txBody>
          <a:bodyPr>
            <a:noAutofit/>
          </a:bodyPr>
          <a:lstStyle/>
          <a:p>
            <a:pPr algn="just"/>
            <a:r>
              <a:rPr lang="uk-UA" sz="1800" dirty="0">
                <a:solidFill>
                  <a:srgbClr val="002060"/>
                </a:solidFill>
                <a:latin typeface="Times New Roman" panose="02020603050405020304" pitchFamily="18" charset="0"/>
                <a:cs typeface="Times New Roman" panose="02020603050405020304" pitchFamily="18" charset="0"/>
              </a:rPr>
              <a:t>СПИСКИ</a:t>
            </a:r>
            <a:br>
              <a:rPr lang="uk-UA" sz="1800" dirty="0">
                <a:solidFill>
                  <a:srgbClr val="002060"/>
                </a:solidFill>
                <a:latin typeface="Times New Roman" panose="02020603050405020304" pitchFamily="18" charset="0"/>
                <a:cs typeface="Times New Roman" panose="02020603050405020304" pitchFamily="18" charset="0"/>
              </a:rPr>
            </a:br>
            <a:r>
              <a:rPr lang="uk-UA" sz="1800" dirty="0">
                <a:solidFill>
                  <a:srgbClr val="002060"/>
                </a:solidFill>
                <a:latin typeface="Times New Roman" panose="02020603050405020304" pitchFamily="18" charset="0"/>
                <a:cs typeface="Times New Roman" panose="02020603050405020304" pitchFamily="18" charset="0"/>
              </a:rPr>
              <a:t>персонального військового обліку призовників, військовозобов’язаних та резервістів</a:t>
            </a:r>
            <a:br>
              <a:rPr lang="uk-UA" sz="1800" dirty="0">
                <a:solidFill>
                  <a:srgbClr val="002060"/>
                </a:solidFill>
                <a:latin typeface="Times New Roman" panose="02020603050405020304" pitchFamily="18" charset="0"/>
                <a:cs typeface="Times New Roman" panose="02020603050405020304" pitchFamily="18" charset="0"/>
              </a:rPr>
            </a:br>
            <a:r>
              <a:rPr lang="uk-UA" sz="1800" dirty="0" smtClean="0">
                <a:solidFill>
                  <a:srgbClr val="002060"/>
                </a:solidFill>
                <a:latin typeface="Times New Roman" panose="02020603050405020304" pitchFamily="18" charset="0"/>
                <a:cs typeface="Times New Roman" panose="02020603050405020304" pitchFamily="18" charset="0"/>
              </a:rPr>
              <a:t>комунального закладу «Шевченківський ліцей»</a:t>
            </a:r>
            <a:r>
              <a:rPr lang="uk-UA" sz="1800" u="sng" dirty="0" smtClean="0">
                <a:solidFill>
                  <a:srgbClr val="002060"/>
                </a:solidFill>
                <a:latin typeface="Times New Roman" panose="02020603050405020304" pitchFamily="18" charset="0"/>
                <a:cs typeface="Times New Roman" panose="02020603050405020304" pitchFamily="18" charset="0"/>
              </a:rPr>
              <a:t> </a:t>
            </a:r>
            <a:r>
              <a:rPr lang="uk-UA" sz="1800" u="sng" dirty="0" err="1">
                <a:solidFill>
                  <a:srgbClr val="002060"/>
                </a:solidFill>
                <a:latin typeface="Times New Roman" panose="02020603050405020304" pitchFamily="18" charset="0"/>
                <a:cs typeface="Times New Roman" panose="02020603050405020304" pitchFamily="18" charset="0"/>
              </a:rPr>
              <a:t>Сахновщинської</a:t>
            </a:r>
            <a:r>
              <a:rPr lang="uk-UA" sz="1800" u="sng" dirty="0">
                <a:solidFill>
                  <a:srgbClr val="002060"/>
                </a:solidFill>
                <a:latin typeface="Times New Roman" panose="02020603050405020304" pitchFamily="18" charset="0"/>
                <a:cs typeface="Times New Roman" panose="02020603050405020304" pitchFamily="18" charset="0"/>
              </a:rPr>
              <a:t> селищної ради</a:t>
            </a:r>
            <a:endParaRPr lang="uk-UA" sz="1800" dirty="0">
              <a:solidFill>
                <a:srgbClr val="002060"/>
              </a:solidFill>
              <a:effectLst/>
              <a:latin typeface="Times New Roman" panose="02020603050405020304" pitchFamily="18" charset="0"/>
              <a:cs typeface="Times New Roman" panose="020206030504050203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1650368610"/>
              </p:ext>
            </p:extLst>
          </p:nvPr>
        </p:nvGraphicFramePr>
        <p:xfrm>
          <a:off x="497151" y="1118587"/>
          <a:ext cx="11416682" cy="5129405"/>
        </p:xfrm>
        <a:graphic>
          <a:graphicData uri="http://schemas.openxmlformats.org/drawingml/2006/table">
            <a:tbl>
              <a:tblPr>
                <a:tableStyleId>{5C22544A-7EE6-4342-B048-85BDC9FD1C3A}</a:tableStyleId>
              </a:tblPr>
              <a:tblGrid>
                <a:gridCol w="616626">
                  <a:extLst>
                    <a:ext uri="{9D8B030D-6E8A-4147-A177-3AD203B41FA5}">
                      <a16:colId xmlns:a16="http://schemas.microsoft.com/office/drawing/2014/main" xmlns="" val="2524551287"/>
                    </a:ext>
                  </a:extLst>
                </a:gridCol>
                <a:gridCol w="853230">
                  <a:extLst>
                    <a:ext uri="{9D8B030D-6E8A-4147-A177-3AD203B41FA5}">
                      <a16:colId xmlns:a16="http://schemas.microsoft.com/office/drawing/2014/main" xmlns="" val="3760424242"/>
                    </a:ext>
                  </a:extLst>
                </a:gridCol>
                <a:gridCol w="853230">
                  <a:extLst>
                    <a:ext uri="{9D8B030D-6E8A-4147-A177-3AD203B41FA5}">
                      <a16:colId xmlns:a16="http://schemas.microsoft.com/office/drawing/2014/main" xmlns="" val="2478123282"/>
                    </a:ext>
                  </a:extLst>
                </a:gridCol>
                <a:gridCol w="1391958">
                  <a:extLst>
                    <a:ext uri="{9D8B030D-6E8A-4147-A177-3AD203B41FA5}">
                      <a16:colId xmlns:a16="http://schemas.microsoft.com/office/drawing/2014/main" xmlns="" val="4121809161"/>
                    </a:ext>
                  </a:extLst>
                </a:gridCol>
                <a:gridCol w="1041057">
                  <a:extLst>
                    <a:ext uri="{9D8B030D-6E8A-4147-A177-3AD203B41FA5}">
                      <a16:colId xmlns:a16="http://schemas.microsoft.com/office/drawing/2014/main" xmlns="" val="2482140530"/>
                    </a:ext>
                  </a:extLst>
                </a:gridCol>
                <a:gridCol w="1354102">
                  <a:extLst>
                    <a:ext uri="{9D8B030D-6E8A-4147-A177-3AD203B41FA5}">
                      <a16:colId xmlns:a16="http://schemas.microsoft.com/office/drawing/2014/main" xmlns="" val="673441091"/>
                    </a:ext>
                  </a:extLst>
                </a:gridCol>
                <a:gridCol w="1045197">
                  <a:extLst>
                    <a:ext uri="{9D8B030D-6E8A-4147-A177-3AD203B41FA5}">
                      <a16:colId xmlns:a16="http://schemas.microsoft.com/office/drawing/2014/main" xmlns="" val="1719226210"/>
                    </a:ext>
                  </a:extLst>
                </a:gridCol>
                <a:gridCol w="929173">
                  <a:extLst>
                    <a:ext uri="{9D8B030D-6E8A-4147-A177-3AD203B41FA5}">
                      <a16:colId xmlns:a16="http://schemas.microsoft.com/office/drawing/2014/main" xmlns="" val="2777486453"/>
                    </a:ext>
                  </a:extLst>
                </a:gridCol>
                <a:gridCol w="1666419">
                  <a:extLst>
                    <a:ext uri="{9D8B030D-6E8A-4147-A177-3AD203B41FA5}">
                      <a16:colId xmlns:a16="http://schemas.microsoft.com/office/drawing/2014/main" xmlns="" val="3177493053"/>
                    </a:ext>
                  </a:extLst>
                </a:gridCol>
                <a:gridCol w="1665690">
                  <a:extLst>
                    <a:ext uri="{9D8B030D-6E8A-4147-A177-3AD203B41FA5}">
                      <a16:colId xmlns:a16="http://schemas.microsoft.com/office/drawing/2014/main" xmlns="" val="1135249981"/>
                    </a:ext>
                  </a:extLst>
                </a:gridCol>
              </a:tblGrid>
              <a:tr h="2672178">
                <a:tc>
                  <a:txBody>
                    <a:bodyPr/>
                    <a:lstStyle/>
                    <a:p>
                      <a:pPr algn="ctr">
                        <a:lnSpc>
                          <a:spcPct val="107000"/>
                        </a:lnSpc>
                        <a:tabLst>
                          <a:tab pos="2637155" algn="ctr"/>
                          <a:tab pos="5274310" algn="r"/>
                        </a:tabLst>
                      </a:pPr>
                      <a:r>
                        <a:rPr lang="uk-UA" sz="1400" dirty="0">
                          <a:solidFill>
                            <a:srgbClr val="002060"/>
                          </a:solidFill>
                          <a:effectLst/>
                        </a:rPr>
                        <a:t>Поряд-</a:t>
                      </a:r>
                      <a:r>
                        <a:rPr lang="uk-UA" sz="1400" dirty="0" err="1">
                          <a:solidFill>
                            <a:srgbClr val="002060"/>
                          </a:solidFill>
                          <a:effectLst/>
                        </a:rPr>
                        <a:t>ковий</a:t>
                      </a:r>
                      <a:r>
                        <a:rPr lang="uk-UA" sz="1400" dirty="0">
                          <a:solidFill>
                            <a:srgbClr val="002060"/>
                          </a:solidFill>
                          <a:effectLst/>
                        </a:rPr>
                        <a:t> номер</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Категорія військового обов’язку</a:t>
                      </a:r>
                      <a:endParaRPr lang="uk-UA" sz="1400" dirty="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tabLst>
                          <a:tab pos="2637155" algn="ctr"/>
                          <a:tab pos="5274310" algn="r"/>
                        </a:tabLst>
                      </a:pPr>
                      <a:r>
                        <a:rPr lang="uk-UA" sz="1400" dirty="0">
                          <a:solidFill>
                            <a:srgbClr val="002060"/>
                          </a:solidFill>
                          <a:effectLst/>
                        </a:rPr>
                        <a:t>Військове звання</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Прізвище, </a:t>
                      </a:r>
                      <a:br>
                        <a:rPr lang="uk-UA" sz="1400" dirty="0">
                          <a:solidFill>
                            <a:srgbClr val="002060"/>
                          </a:solidFill>
                          <a:effectLst/>
                        </a:rPr>
                      </a:br>
                      <a:r>
                        <a:rPr lang="uk-UA" sz="1400" dirty="0">
                          <a:solidFill>
                            <a:srgbClr val="002060"/>
                          </a:solidFill>
                          <a:effectLst/>
                        </a:rPr>
                        <a:t>власне ім’я та </a:t>
                      </a:r>
                      <a:br>
                        <a:rPr lang="uk-UA" sz="1400" dirty="0">
                          <a:solidFill>
                            <a:srgbClr val="002060"/>
                          </a:solidFill>
                          <a:effectLst/>
                        </a:rPr>
                      </a:br>
                      <a:r>
                        <a:rPr lang="uk-UA" sz="1400" dirty="0">
                          <a:solidFill>
                            <a:srgbClr val="002060"/>
                          </a:solidFill>
                          <a:effectLst/>
                        </a:rPr>
                        <a:t>по батькові </a:t>
                      </a:r>
                      <a:br>
                        <a:rPr lang="uk-UA" sz="1400" dirty="0">
                          <a:solidFill>
                            <a:srgbClr val="002060"/>
                          </a:solidFill>
                          <a:effectLst/>
                        </a:rPr>
                      </a:br>
                      <a:r>
                        <a:rPr lang="uk-UA" sz="1400" dirty="0">
                          <a:solidFill>
                            <a:srgbClr val="002060"/>
                          </a:solidFill>
                          <a:effectLst/>
                        </a:rPr>
                        <a:t>(за наявності)</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Число, місяць, рік народження</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Реєстраційний номер облікового запису в Єдиному державному реєстрі призовників, військовозобов’язаних</a:t>
                      </a:r>
                      <a:br>
                        <a:rPr lang="uk-UA" sz="1400" dirty="0">
                          <a:solidFill>
                            <a:srgbClr val="002060"/>
                          </a:solidFill>
                          <a:effectLst/>
                        </a:rPr>
                      </a:br>
                      <a:r>
                        <a:rPr lang="uk-UA" sz="1400" dirty="0">
                          <a:solidFill>
                            <a:srgbClr val="002060"/>
                          </a:solidFill>
                          <a:effectLst/>
                        </a:rPr>
                        <a:t>та резервістів</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spcAft>
                          <a:spcPts val="0"/>
                        </a:spcAft>
                        <a:tabLst>
                          <a:tab pos="2637155" algn="ctr"/>
                          <a:tab pos="5274310" algn="r"/>
                        </a:tabLst>
                      </a:pPr>
                      <a:r>
                        <a:rPr lang="uk-UA" sz="1400" dirty="0">
                          <a:solidFill>
                            <a:srgbClr val="002060"/>
                          </a:solidFill>
                          <a:effectLst/>
                        </a:rPr>
                        <a:t>Реєстраційний номер облікової картки платника податків (за наявності)</a:t>
                      </a:r>
                      <a:endParaRPr lang="uk-UA" sz="1400" dirty="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637155" algn="ctr"/>
                          <a:tab pos="5274310" algn="r"/>
                        </a:tabLst>
                      </a:pPr>
                      <a:r>
                        <a:rPr lang="uk-UA" sz="1400" dirty="0">
                          <a:solidFill>
                            <a:srgbClr val="002060"/>
                          </a:solidFill>
                          <a:effectLst/>
                        </a:rPr>
                        <a:t>Військово-облікова спеціальність</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Реквізити військово-облікового документа (серія (за наявності), номер, ким та коли видано, час та дата формування)</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tc>
                  <a:txBody>
                    <a:bodyPr/>
                    <a:lstStyle/>
                    <a:p>
                      <a:pPr algn="ctr">
                        <a:lnSpc>
                          <a:spcPct val="107000"/>
                        </a:lnSpc>
                        <a:tabLst>
                          <a:tab pos="2637155" algn="ctr"/>
                          <a:tab pos="5274310" algn="r"/>
                        </a:tabLst>
                      </a:pPr>
                      <a:r>
                        <a:rPr lang="uk-UA" sz="1400" dirty="0">
                          <a:solidFill>
                            <a:srgbClr val="002060"/>
                          </a:solidFill>
                          <a:effectLst/>
                        </a:rPr>
                        <a:t>Реквізити паспорта громадянина України та паспорта громадянина України для виїзду за кордон (серія (за наявності), номер, ким та коли видано)</a:t>
                      </a:r>
                      <a:endParaRPr lang="uk-UA" sz="1400" dirty="0">
                        <a:solidFill>
                          <a:srgbClr val="002060"/>
                        </a:solidFill>
                        <a:effectLst/>
                        <a:latin typeface="Calibri" panose="020F0502020204030204" pitchFamily="34" charset="0"/>
                        <a:cs typeface="Times New Roman" panose="02020603050405020304" pitchFamily="18" charset="0"/>
                      </a:endParaRPr>
                    </a:p>
                  </a:txBody>
                  <a:tcPr marL="36195" marR="36195" marT="0" marB="0" anchor="ctr"/>
                </a:tc>
                <a:extLst>
                  <a:ext uri="{0D108BD9-81ED-4DB2-BD59-A6C34878D82A}">
                    <a16:rowId xmlns:a16="http://schemas.microsoft.com/office/drawing/2014/main" xmlns="" val="3637346299"/>
                  </a:ext>
                </a:extLst>
              </a:tr>
              <a:tr h="257192">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1</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2</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3</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4</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5</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6</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7</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8</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a:solidFill>
                            <a:srgbClr val="002060"/>
                          </a:solidFill>
                          <a:effectLst/>
                        </a:rPr>
                        <a:t>9</a:t>
                      </a:r>
                      <a:endParaRPr lang="uk-UA"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Bef>
                          <a:spcPts val="600"/>
                        </a:spcBef>
                        <a:spcAft>
                          <a:spcPts val="0"/>
                        </a:spcAft>
                        <a:tabLst>
                          <a:tab pos="2637155" algn="ctr"/>
                          <a:tab pos="5274310" algn="r"/>
                        </a:tabLst>
                      </a:pPr>
                      <a:r>
                        <a:rPr lang="uk-UA" sz="1400" dirty="0">
                          <a:solidFill>
                            <a:srgbClr val="002060"/>
                          </a:solidFill>
                          <a:effectLst/>
                        </a:rPr>
                        <a:t>10</a:t>
                      </a:r>
                      <a:endParaRPr lang="uk-UA"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6091615"/>
                  </a:ext>
                </a:extLst>
              </a:tr>
              <a:tr h="1234257">
                <a:tc>
                  <a:txBody>
                    <a:bodyPr/>
                    <a:lstStyle/>
                    <a:p>
                      <a:pPr algn="ctr">
                        <a:lnSpc>
                          <a:spcPct val="107000"/>
                        </a:lnSpc>
                        <a:tabLst>
                          <a:tab pos="2637155" algn="ctr"/>
                          <a:tab pos="5274310" algn="r"/>
                        </a:tabLst>
                      </a:pPr>
                      <a:r>
                        <a:rPr lang="uk-UA" sz="1400">
                          <a:solidFill>
                            <a:srgbClr val="002060"/>
                          </a:solidFill>
                          <a:effectLst/>
                        </a:rPr>
                        <a:t>1</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Військовозобов’язаний</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tabLst>
                          <a:tab pos="2637155" algn="ctr"/>
                          <a:tab pos="5274310" algn="r"/>
                        </a:tabLst>
                      </a:pPr>
                      <a:r>
                        <a:rPr lang="uk-UA" sz="1400">
                          <a:solidFill>
                            <a:srgbClr val="002060"/>
                          </a:solidFill>
                          <a:effectLst/>
                        </a:rPr>
                        <a:t>рядовий</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СОДОРЕНКО</a:t>
                      </a:r>
                    </a:p>
                    <a:p>
                      <a:pPr algn="ctr">
                        <a:lnSpc>
                          <a:spcPct val="107000"/>
                        </a:lnSpc>
                        <a:tabLst>
                          <a:tab pos="2637155" algn="ctr"/>
                          <a:tab pos="5274310" algn="r"/>
                        </a:tabLst>
                      </a:pPr>
                      <a:r>
                        <a:rPr lang="uk-UA" sz="1400">
                          <a:solidFill>
                            <a:srgbClr val="002060"/>
                          </a:solidFill>
                          <a:effectLst/>
                        </a:rPr>
                        <a:t>Максим</a:t>
                      </a:r>
                    </a:p>
                    <a:p>
                      <a:pPr algn="ctr">
                        <a:lnSpc>
                          <a:spcPct val="107000"/>
                        </a:lnSpc>
                        <a:tabLst>
                          <a:tab pos="2637155" algn="ctr"/>
                          <a:tab pos="5274310" algn="r"/>
                        </a:tabLst>
                      </a:pPr>
                      <a:r>
                        <a:rPr lang="uk-UA" sz="1400">
                          <a:solidFill>
                            <a:srgbClr val="002060"/>
                          </a:solidFill>
                          <a:effectLst/>
                        </a:rPr>
                        <a:t>Петрович</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11.12.1985</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0109880035516105300005</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dirty="0">
                          <a:solidFill>
                            <a:srgbClr val="002060"/>
                          </a:solidFill>
                          <a:effectLst/>
                        </a:rPr>
                        <a:t> </a:t>
                      </a:r>
                    </a:p>
                    <a:p>
                      <a:pPr algn="ctr">
                        <a:lnSpc>
                          <a:spcPct val="107000"/>
                        </a:lnSpc>
                        <a:tabLst>
                          <a:tab pos="2637155" algn="ctr"/>
                          <a:tab pos="5274310" algn="r"/>
                        </a:tabLst>
                      </a:pPr>
                      <a:r>
                        <a:rPr lang="uk-UA" sz="1400" dirty="0">
                          <a:solidFill>
                            <a:srgbClr val="002060"/>
                          </a:solidFill>
                          <a:effectLst/>
                        </a:rPr>
                        <a:t>2457920519</a:t>
                      </a:r>
                      <a:endParaRPr lang="uk-UA" sz="1400" dirty="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tabLst>
                          <a:tab pos="2637155" algn="ctr"/>
                          <a:tab pos="5274310" algn="r"/>
                        </a:tabLst>
                      </a:pPr>
                      <a:r>
                        <a:rPr lang="uk-UA" sz="1400">
                          <a:solidFill>
                            <a:srgbClr val="002060"/>
                          </a:solidFill>
                          <a:effectLst/>
                        </a:rPr>
                        <a:t>999097</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ТП №4213, Сахновщинським РТЦК 02.07.2003 </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dirty="0">
                          <a:solidFill>
                            <a:srgbClr val="002060"/>
                          </a:solidFill>
                          <a:effectLst/>
                        </a:rPr>
                        <a:t>МТ 124867</a:t>
                      </a:r>
                    </a:p>
                    <a:p>
                      <a:pPr algn="ctr">
                        <a:lnSpc>
                          <a:spcPct val="107000"/>
                        </a:lnSpc>
                        <a:tabLst>
                          <a:tab pos="2637155" algn="ctr"/>
                          <a:tab pos="5274310" algn="r"/>
                        </a:tabLst>
                      </a:pPr>
                      <a:r>
                        <a:rPr lang="uk-UA" sz="1400" dirty="0" err="1">
                          <a:solidFill>
                            <a:srgbClr val="002060"/>
                          </a:solidFill>
                          <a:effectLst/>
                        </a:rPr>
                        <a:t>Сахновщинським</a:t>
                      </a:r>
                      <a:r>
                        <a:rPr lang="uk-UA" sz="1400" dirty="0">
                          <a:solidFill>
                            <a:srgbClr val="002060"/>
                          </a:solidFill>
                          <a:effectLst/>
                        </a:rPr>
                        <a:t> РВ УМВС України в Харківській області 25.04.2001</a:t>
                      </a:r>
                      <a:endParaRPr lang="uk-UA" sz="1400" dirty="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230317660"/>
                  </a:ext>
                </a:extLst>
              </a:tr>
              <a:tr h="965778">
                <a:tc>
                  <a:txBody>
                    <a:bodyPr/>
                    <a:lstStyle/>
                    <a:p>
                      <a:pPr algn="ctr">
                        <a:lnSpc>
                          <a:spcPct val="107000"/>
                        </a:lnSpc>
                        <a:tabLst>
                          <a:tab pos="2637155" algn="ctr"/>
                          <a:tab pos="5274310" algn="r"/>
                        </a:tabLst>
                      </a:pPr>
                      <a:r>
                        <a:rPr lang="uk-UA" sz="1400">
                          <a:solidFill>
                            <a:srgbClr val="002060"/>
                          </a:solidFill>
                          <a:effectLst/>
                        </a:rPr>
                        <a:t>2</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Військовозобов’язаний</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tabLst>
                          <a:tab pos="2637155" algn="ctr"/>
                          <a:tab pos="5274310" algn="r"/>
                        </a:tabLst>
                      </a:pPr>
                      <a:r>
                        <a:rPr lang="uk-UA" sz="1400">
                          <a:solidFill>
                            <a:srgbClr val="002060"/>
                          </a:solidFill>
                          <a:effectLst/>
                        </a:rPr>
                        <a:t>лейтенант</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КОНОВАЛЕНКО</a:t>
                      </a:r>
                    </a:p>
                    <a:p>
                      <a:pPr algn="ctr">
                        <a:lnSpc>
                          <a:spcPct val="107000"/>
                        </a:lnSpc>
                        <a:tabLst>
                          <a:tab pos="2637155" algn="ctr"/>
                          <a:tab pos="5274310" algn="r"/>
                        </a:tabLst>
                      </a:pPr>
                      <a:r>
                        <a:rPr lang="uk-UA" sz="1400">
                          <a:solidFill>
                            <a:srgbClr val="002060"/>
                          </a:solidFill>
                          <a:effectLst/>
                        </a:rPr>
                        <a:t>Сергій Іванович</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12.03.2000</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0254763124788512454544</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5248316157</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tabLst>
                          <a:tab pos="2637155" algn="ctr"/>
                          <a:tab pos="5274310" algn="r"/>
                        </a:tabLst>
                      </a:pPr>
                      <a:r>
                        <a:rPr lang="uk-UA" sz="1400">
                          <a:solidFill>
                            <a:srgbClr val="002060"/>
                          </a:solidFill>
                          <a:effectLst/>
                        </a:rPr>
                        <a:t>999097</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a:solidFill>
                            <a:srgbClr val="002060"/>
                          </a:solidFill>
                          <a:effectLst/>
                        </a:rPr>
                        <a:t>УН №1146248, Первомайським РВК 18.11.2018</a:t>
                      </a:r>
                      <a:endParaRPr lang="uk-UA" sz="140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tabLst>
                          <a:tab pos="2637155" algn="ctr"/>
                          <a:tab pos="5274310" algn="r"/>
                        </a:tabLst>
                      </a:pPr>
                      <a:r>
                        <a:rPr lang="uk-UA" sz="1400" dirty="0">
                          <a:solidFill>
                            <a:srgbClr val="002060"/>
                          </a:solidFill>
                          <a:effectLst/>
                        </a:rPr>
                        <a:t>005340359 </a:t>
                      </a:r>
                    </a:p>
                    <a:p>
                      <a:pPr algn="ctr">
                        <a:lnSpc>
                          <a:spcPct val="107000"/>
                        </a:lnSpc>
                        <a:tabLst>
                          <a:tab pos="2637155" algn="ctr"/>
                          <a:tab pos="5274310" algn="r"/>
                        </a:tabLst>
                      </a:pPr>
                      <a:r>
                        <a:rPr lang="uk-UA" sz="1400" dirty="0">
                          <a:solidFill>
                            <a:srgbClr val="002060"/>
                          </a:solidFill>
                          <a:effectLst/>
                        </a:rPr>
                        <a:t>від 19.10.2025</a:t>
                      </a:r>
                    </a:p>
                    <a:p>
                      <a:pPr algn="ctr">
                        <a:lnSpc>
                          <a:spcPct val="107000"/>
                        </a:lnSpc>
                        <a:tabLst>
                          <a:tab pos="2637155" algn="ctr"/>
                          <a:tab pos="5274310" algn="r"/>
                        </a:tabLst>
                      </a:pPr>
                      <a:r>
                        <a:rPr lang="uk-UA" sz="1400" dirty="0">
                          <a:solidFill>
                            <a:srgbClr val="002060"/>
                          </a:solidFill>
                          <a:effectLst/>
                        </a:rPr>
                        <a:t>6350</a:t>
                      </a:r>
                      <a:endParaRPr lang="uk-UA" sz="1400" dirty="0">
                        <a:solidFill>
                          <a:srgbClr val="002060"/>
                        </a:solidFill>
                        <a:effectLst/>
                        <a:latin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86464039"/>
                  </a:ext>
                </a:extLst>
              </a:tr>
            </a:tbl>
          </a:graphicData>
        </a:graphic>
      </p:graphicFrame>
    </p:spTree>
    <p:extLst>
      <p:ext uri="{BB962C8B-B14F-4D97-AF65-F5344CB8AC3E}">
        <p14:creationId xmlns:p14="http://schemas.microsoft.com/office/powerpoint/2010/main" val="2802578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спектива">
  <a:themeElements>
    <a:clrScheme name="Ретроспектива">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w Cen MT">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Ретроспектива">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378</TotalTime>
  <Words>821</Words>
  <Application>Microsoft Office PowerPoint</Application>
  <PresentationFormat>Произвольный</PresentationFormat>
  <Paragraphs>312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Ретроспектива</vt:lpstr>
      <vt:lpstr>ВІЙСЬКОВИЙ ОБЛІК</vt:lpstr>
      <vt:lpstr>Законодавство</vt:lpstr>
      <vt:lpstr> У Додатку 4 затвердженого розпорядженням №493 визначено перелік посад і професій військовозобов’язаних, які підлягають бронюванню на період мобілізації та на воєнний час і працюють в МОН та на підприємствах, в установах та організаціях сфери освіти. </vt:lpstr>
      <vt:lpstr>Презентация PowerPoint</vt:lpstr>
      <vt:lpstr>Презентация PowerPoint</vt:lpstr>
      <vt:lpstr>ЗУ «Про мобілізаційну підготовку та мобілізацію» </vt:lpstr>
      <vt:lpstr>ЗУ «Про мобілізаційну підготовку та мобілізацію» </vt:lpstr>
      <vt:lpstr>ВЕДЕННЯ ВІЙСЬКОВОГО ОБЛІКУ</vt:lpstr>
      <vt:lpstr>СПИСКИ персонального військового обліку призовників, військовозобов’язаних та резервістів комунального закладу «Шевченківський ліцей» Сахновщинської селищної ради</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ВІЙСЬКОВИЙ ОБЛІК</dc:title>
  <dc:creator>User</dc:creator>
  <cp:lastModifiedBy>пк</cp:lastModifiedBy>
  <cp:revision>22</cp:revision>
  <dcterms:created xsi:type="dcterms:W3CDTF">2025-12-17T08:31:14Z</dcterms:created>
  <dcterms:modified xsi:type="dcterms:W3CDTF">2025-12-23T13:42:19Z</dcterms:modified>
</cp:coreProperties>
</file>